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18288000" cy="10287000"/>
  <p:notesSz cx="6858000" cy="9144000"/>
  <p:embeddedFontLst>
    <p:embeddedFont>
      <p:font typeface="Dejanire Text Bold" panose="02000000000000000000" pitchFamily="2" charset="77"/>
      <p:regular r:id="rId45"/>
      <p:bold r:id="rId46"/>
      <p:italic r:id="rId47"/>
      <p:boldItalic r:id="rId48"/>
    </p:embeddedFont>
    <p:embeddedFont>
      <p:font typeface="Open Sans" panose="020B0606030504020204" pitchFamily="34" charset="0"/>
      <p:regular r:id="rId49"/>
      <p:bold r:id="rId50"/>
      <p:italic r:id="rId51"/>
      <p:boldItalic r:id="rId52"/>
    </p:embeddedFont>
    <p:embeddedFont>
      <p:font typeface="Open Sans Bold" pitchFamily="2" charset="0"/>
      <p:regular r:id="rId53"/>
      <p:bold r:id="rId54"/>
    </p:embeddedFont>
    <p:embeddedFont>
      <p:font typeface="Open Sans Italics" pitchFamily="2" charset="0"/>
      <p:regular r:id="rId55"/>
      <p:italic r:id="rId5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30" autoAdjust="0"/>
  </p:normalViewPr>
  <p:slideViewPr>
    <p:cSldViewPr>
      <p:cViewPr varScale="1">
        <p:scale>
          <a:sx n="64" d="100"/>
          <a:sy n="64" d="100"/>
        </p:scale>
        <p:origin x="200" y="6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font" Target="fonts/font11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3" Type="http://schemas.openxmlformats.org/officeDocument/2006/relationships/font" Target="fonts/font9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4.fntdata"/><Relationship Id="rId56" Type="http://schemas.openxmlformats.org/officeDocument/2006/relationships/font" Target="fonts/font12.fntdata"/><Relationship Id="rId8" Type="http://schemas.openxmlformats.org/officeDocument/2006/relationships/slide" Target="slides/slide7.xml"/><Relationship Id="rId51" Type="http://schemas.openxmlformats.org/officeDocument/2006/relationships/font" Target="fonts/font7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5.fntdata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8.fntdata"/><Relationship Id="rId6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spoirpourlemieuxetre.ca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reclamer@foyersfamiliauxfederaux.com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mailto:claims@boardinghomesclassaction.com" TargetMode="External"/><Relationship Id="rId3" Type="http://schemas.openxmlformats.org/officeDocument/2006/relationships/image" Target="../media/image12.png"/><Relationship Id="rId7" Type="http://schemas.openxmlformats.org/officeDocument/2006/relationships/image" Target="../media/image15.svg"/><Relationship Id="rId2" Type="http://schemas.openxmlformats.org/officeDocument/2006/relationships/hyperlink" Target="https://claims.boardinghomesclassaction.com/s/category1claimform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.png"/><Relationship Id="rId5" Type="http://schemas.openxmlformats.org/officeDocument/2006/relationships/hyperlink" Target="https://boardinghomesclassaction.com/category-1/" TargetMode="External"/><Relationship Id="rId10" Type="http://schemas.openxmlformats.org/officeDocument/2006/relationships/image" Target="../media/image17.svg"/><Relationship Id="rId4" Type="http://schemas.openxmlformats.org/officeDocument/2006/relationships/image" Target="../media/image13.svg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25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33.png"/><Relationship Id="rId7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1.pn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1.png"/><Relationship Id="rId4" Type="http://schemas.openxmlformats.org/officeDocument/2006/relationships/image" Target="../media/image31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28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3.png"/><Relationship Id="rId7" Type="http://schemas.openxmlformats.org/officeDocument/2006/relationships/image" Target="../media/image31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44.png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28.png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boardinghomesclassaction.com/claim-forms/" TargetMode="Externa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hyperlink" Target="mailto:reclamer@foyersfamiliauxfederaux.com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73964" y="-4305996"/>
            <a:ext cx="7976743" cy="7980102"/>
          </a:xfrm>
          <a:custGeom>
            <a:avLst/>
            <a:gdLst/>
            <a:ahLst/>
            <a:cxnLst/>
            <a:rect l="l" t="t" r="r" b="b"/>
            <a:pathLst>
              <a:path w="7976743" h="7980102">
                <a:moveTo>
                  <a:pt x="0" y="0"/>
                </a:moveTo>
                <a:lnTo>
                  <a:pt x="7976742" y="0"/>
                </a:lnTo>
                <a:lnTo>
                  <a:pt x="7976742" y="7980102"/>
                </a:lnTo>
                <a:lnTo>
                  <a:pt x="0" y="798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2251366"/>
            <a:ext cx="18288000" cy="6082610"/>
            <a:chOff x="0" y="0"/>
            <a:chExt cx="4110010" cy="13669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10010" cy="1366994"/>
            </a:xfrm>
            <a:custGeom>
              <a:avLst/>
              <a:gdLst/>
              <a:ahLst/>
              <a:cxnLst/>
              <a:rect l="l" t="t" r="r" b="b"/>
              <a:pathLst>
                <a:path w="4110010" h="1366994">
                  <a:moveTo>
                    <a:pt x="0" y="0"/>
                  </a:moveTo>
                  <a:lnTo>
                    <a:pt x="4110010" y="0"/>
                  </a:lnTo>
                  <a:lnTo>
                    <a:pt x="4110010" y="1366994"/>
                  </a:lnTo>
                  <a:lnTo>
                    <a:pt x="0" y="1366994"/>
                  </a:lnTo>
                  <a:close/>
                </a:path>
              </a:pathLst>
            </a:custGeom>
            <a:solidFill>
              <a:srgbClr val="F8A018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9525"/>
              <a:ext cx="4110010" cy="13574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204891" y="2490048"/>
            <a:ext cx="17853405" cy="5605245"/>
          </a:xfrm>
          <a:custGeom>
            <a:avLst/>
            <a:gdLst/>
            <a:ahLst/>
            <a:cxnLst/>
            <a:rect l="l" t="t" r="r" b="b"/>
            <a:pathLst>
              <a:path w="17853405" h="5605245">
                <a:moveTo>
                  <a:pt x="0" y="0"/>
                </a:moveTo>
                <a:lnTo>
                  <a:pt x="17853404" y="0"/>
                </a:lnTo>
                <a:lnTo>
                  <a:pt x="17853404" y="5605245"/>
                </a:lnTo>
                <a:lnTo>
                  <a:pt x="0" y="56052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63679" b="-84052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375735" y="165492"/>
            <a:ext cx="11502326" cy="1054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92"/>
              </a:lnSpc>
            </a:pPr>
            <a:r>
              <a:rPr lang="en-US" sz="5637" b="1">
                <a:solidFill>
                  <a:srgbClr val="037373"/>
                </a:solidFill>
                <a:latin typeface="Dejanire Text Bold"/>
                <a:ea typeface="Dejanire Text Bold"/>
                <a:cs typeface="Dejanire Text Bold"/>
                <a:sym typeface="Dejanire Text Bold"/>
              </a:rPr>
              <a:t>FOYERS FAMILIAUX INDIENS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375735" y="1010113"/>
            <a:ext cx="10728033" cy="1054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92"/>
              </a:lnSpc>
            </a:pPr>
            <a:r>
              <a:rPr lang="en-US" sz="5637" b="1">
                <a:solidFill>
                  <a:srgbClr val="DF330F"/>
                </a:solidFill>
                <a:latin typeface="Dejanire Text Bold"/>
                <a:ea typeface="Dejanire Text Bold"/>
                <a:cs typeface="Dejanire Text Bold"/>
                <a:sym typeface="Dejanire Text Bold"/>
              </a:rPr>
              <a:t>Recours Collectif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8505426"/>
            <a:ext cx="7554388" cy="662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900" b="1">
                <a:solidFill>
                  <a:srgbClr val="DF330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CATÉGORIE 1 ​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9191625"/>
            <a:ext cx="7554388" cy="59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DF330F"/>
                </a:solidFill>
                <a:latin typeface="Open Sans"/>
                <a:ea typeface="Open Sans"/>
                <a:cs typeface="Open Sans"/>
                <a:sym typeface="Open Sans"/>
              </a:rPr>
              <a:t>Guide du formulaire de réclamation​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845861" y="0"/>
            <a:ext cx="9488552" cy="10287000"/>
            <a:chOff x="0" y="0"/>
            <a:chExt cx="6560442" cy="71124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560442" cy="7112494"/>
            </a:xfrm>
            <a:custGeom>
              <a:avLst/>
              <a:gdLst/>
              <a:ahLst/>
              <a:cxnLst/>
              <a:rect l="l" t="t" r="r" b="b"/>
              <a:pathLst>
                <a:path w="6560442" h="7112494">
                  <a:moveTo>
                    <a:pt x="0" y="0"/>
                  </a:moveTo>
                  <a:lnTo>
                    <a:pt x="6560442" y="0"/>
                  </a:lnTo>
                  <a:lnTo>
                    <a:pt x="6560442" y="7112494"/>
                  </a:lnTo>
                  <a:lnTo>
                    <a:pt x="0" y="7112494"/>
                  </a:lnTo>
                  <a:close/>
                </a:path>
              </a:pathLst>
            </a:custGeom>
            <a:blipFill>
              <a:blip r:embed="rId2"/>
              <a:stretch>
                <a:fillRect l="-19720" r="-19720"/>
              </a:stretch>
            </a:blipFill>
          </p:spPr>
        </p:sp>
      </p:grpSp>
      <p:sp>
        <p:nvSpPr>
          <p:cNvPr id="4" name="AutoShape 4"/>
          <p:cNvSpPr/>
          <p:nvPr/>
        </p:nvSpPr>
        <p:spPr>
          <a:xfrm>
            <a:off x="1897071" y="4111961"/>
            <a:ext cx="2254419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TextBox 5"/>
          <p:cNvSpPr txBox="1"/>
          <p:nvPr/>
        </p:nvSpPr>
        <p:spPr>
          <a:xfrm>
            <a:off x="1897071" y="1681971"/>
            <a:ext cx="7227822" cy="81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ADMISSIBILITÉ​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897071" y="4568672"/>
            <a:ext cx="3613911" cy="2891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dirty="0" err="1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Personnes</a:t>
            </a:r>
            <a:r>
              <a:rPr lang="en-US" sz="2599" dirty="0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9" dirty="0" err="1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placées</a:t>
            </a:r>
            <a:r>
              <a:rPr lang="en-US" sz="2599" dirty="0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 dans des foyers </a:t>
            </a:r>
            <a:r>
              <a:rPr lang="en-US" sz="2599" dirty="0" err="1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privés</a:t>
            </a:r>
            <a:r>
              <a:rPr lang="en-US" sz="2599" dirty="0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 entre le </a:t>
            </a:r>
            <a:r>
              <a:rPr lang="en-US" sz="2599" b="1" dirty="0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1er </a:t>
            </a:r>
            <a:r>
              <a:rPr lang="en-US" sz="2599" b="1" dirty="0" err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septembre</a:t>
            </a:r>
            <a:r>
              <a:rPr lang="en-US" sz="2599" b="1" dirty="0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1951 et le 30 </a:t>
            </a:r>
            <a:r>
              <a:rPr lang="en-US" sz="2599" b="1" dirty="0" err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juin</a:t>
            </a:r>
            <a:r>
              <a:rPr lang="en-US" sz="2599" b="1" dirty="0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1992</a:t>
            </a:r>
            <a:r>
              <a:rPr lang="en-US" sz="2599" dirty="0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 pour </a:t>
            </a:r>
            <a:r>
              <a:rPr lang="en-US" sz="2599" dirty="0" err="1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fréquenter</a:t>
            </a:r>
            <a:r>
              <a:rPr lang="en-US" sz="2599" dirty="0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9" dirty="0" err="1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l’école</a:t>
            </a:r>
            <a:r>
              <a:rPr lang="en-US" sz="2599" dirty="0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897071" y="8355907"/>
            <a:ext cx="3613911" cy="462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i="1">
                <a:solidFill>
                  <a:srgbClr val="60606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(non postsecondaire)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7506329" y="4644872"/>
            <a:ext cx="2642580" cy="4824285"/>
            <a:chOff x="0" y="0"/>
            <a:chExt cx="3523440" cy="6432380"/>
          </a:xfrm>
        </p:grpSpPr>
        <p:sp>
          <p:nvSpPr>
            <p:cNvPr id="9" name="Freeform 9"/>
            <p:cNvSpPr/>
            <p:nvPr/>
          </p:nvSpPr>
          <p:spPr>
            <a:xfrm>
              <a:off x="12700" y="0"/>
              <a:ext cx="950790" cy="945375"/>
            </a:xfrm>
            <a:custGeom>
              <a:avLst/>
              <a:gdLst/>
              <a:ahLst/>
              <a:cxnLst/>
              <a:rect l="l" t="t" r="r" b="b"/>
              <a:pathLst>
                <a:path w="950790" h="945375">
                  <a:moveTo>
                    <a:pt x="0" y="0"/>
                  </a:moveTo>
                  <a:lnTo>
                    <a:pt x="950790" y="0"/>
                  </a:lnTo>
                  <a:lnTo>
                    <a:pt x="950790" y="945375"/>
                  </a:lnTo>
                  <a:lnTo>
                    <a:pt x="0" y="945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1403180"/>
              <a:ext cx="3523440" cy="5029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60"/>
                </a:lnSpc>
              </a:pPr>
              <a:r>
                <a:rPr lang="en-US" sz="2800" b="1" dirty="0">
                  <a:solidFill>
                    <a:srgbClr val="1D1D1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Pour </a:t>
              </a:r>
              <a:r>
                <a:rPr lang="en-US" sz="2800" b="1" dirty="0" err="1">
                  <a:solidFill>
                    <a:srgbClr val="1D1D1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être</a:t>
              </a:r>
              <a:r>
                <a:rPr lang="en-US" sz="2800" b="1" dirty="0">
                  <a:solidFill>
                    <a:srgbClr val="1D1D1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admissible, le </a:t>
              </a:r>
              <a:r>
                <a:rPr lang="en-US" sz="2800" b="1" dirty="0" err="1">
                  <a:solidFill>
                    <a:srgbClr val="1D1D1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membre</a:t>
              </a:r>
              <a:r>
                <a:rPr lang="en-US" sz="2800" b="1" dirty="0">
                  <a:solidFill>
                    <a:srgbClr val="1D1D1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du </a:t>
              </a:r>
              <a:r>
                <a:rPr lang="en-US" sz="2800" b="1" dirty="0" err="1">
                  <a:solidFill>
                    <a:srgbClr val="1D1D1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groupe</a:t>
              </a:r>
              <a:r>
                <a:rPr lang="en-US" sz="2800" b="1" dirty="0">
                  <a:solidFill>
                    <a:srgbClr val="1D1D1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doit </a:t>
              </a:r>
              <a:r>
                <a:rPr lang="en-US" sz="2800" b="1" dirty="0" err="1">
                  <a:solidFill>
                    <a:srgbClr val="1D1D1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avoir</a:t>
              </a:r>
              <a:r>
                <a:rPr lang="en-US" sz="2800" b="1" dirty="0">
                  <a:solidFill>
                    <a:srgbClr val="1D1D1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2800" b="1" dirty="0" err="1">
                  <a:solidFill>
                    <a:srgbClr val="1D1D1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été</a:t>
              </a:r>
              <a:r>
                <a:rPr lang="en-US" sz="2800" b="1" dirty="0">
                  <a:solidFill>
                    <a:srgbClr val="1D1D1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vivant le 24 </a:t>
              </a:r>
              <a:r>
                <a:rPr lang="en-US" sz="2800" b="1" dirty="0" err="1">
                  <a:solidFill>
                    <a:srgbClr val="1D1D1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juillet</a:t>
              </a:r>
              <a:r>
                <a:rPr lang="en-US" sz="2800" b="1" dirty="0">
                  <a:solidFill>
                    <a:srgbClr val="1D1D1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2016 </a:t>
              </a:r>
              <a:r>
                <a:rPr lang="en-US" sz="2800" b="1" dirty="0" err="1">
                  <a:solidFill>
                    <a:srgbClr val="1D1D1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ou</a:t>
              </a:r>
              <a:r>
                <a:rPr lang="en-US" sz="2800" b="1" dirty="0">
                  <a:solidFill>
                    <a:srgbClr val="1D1D1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après </a:t>
              </a:r>
              <a:r>
                <a:rPr lang="en-US" sz="2800" b="1" dirty="0" err="1">
                  <a:solidFill>
                    <a:srgbClr val="1D1D1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cette</a:t>
              </a:r>
              <a:r>
                <a:rPr lang="en-US" sz="2800" b="1" dirty="0">
                  <a:solidFill>
                    <a:srgbClr val="1D1D1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date.​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9734678"/>
            <a:ext cx="5864227" cy="229422"/>
            <a:chOff x="0" y="0"/>
            <a:chExt cx="7818969" cy="30589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028700"/>
            <a:ext cx="3827510" cy="8229600"/>
          </a:xfrm>
          <a:custGeom>
            <a:avLst/>
            <a:gdLst/>
            <a:ahLst/>
            <a:cxnLst/>
            <a:rect l="l" t="t" r="r" b="b"/>
            <a:pathLst>
              <a:path w="3827510" h="8229600">
                <a:moveTo>
                  <a:pt x="0" y="0"/>
                </a:moveTo>
                <a:lnTo>
                  <a:pt x="3827510" y="0"/>
                </a:lnTo>
                <a:lnTo>
                  <a:pt x="382751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8473" r="-88473"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6450130" y="5167312"/>
            <a:ext cx="2254419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extBox 4"/>
          <p:cNvSpPr txBox="1"/>
          <p:nvPr/>
        </p:nvSpPr>
        <p:spPr>
          <a:xfrm>
            <a:off x="6450130" y="3369959"/>
            <a:ext cx="7766211" cy="165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DATE LIMITE DE SOUMISSION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50130" y="6148503"/>
            <a:ext cx="7766211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80"/>
              </a:lnSpc>
            </a:pPr>
            <a:r>
              <a:rPr lang="en-US" sz="6067" b="1">
                <a:solidFill>
                  <a:srgbClr val="03737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 22 février 2027​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28700" y="9734678"/>
            <a:ext cx="5864227" cy="229422"/>
            <a:chOff x="0" y="0"/>
            <a:chExt cx="7818969" cy="30589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028700"/>
            <a:ext cx="16230600" cy="3804773"/>
          </a:xfrm>
          <a:custGeom>
            <a:avLst/>
            <a:gdLst/>
            <a:ahLst/>
            <a:cxnLst/>
            <a:rect l="l" t="t" r="r" b="b"/>
            <a:pathLst>
              <a:path w="16230600" h="3804773">
                <a:moveTo>
                  <a:pt x="0" y="0"/>
                </a:moveTo>
                <a:lnTo>
                  <a:pt x="16230600" y="0"/>
                </a:lnTo>
                <a:lnTo>
                  <a:pt x="16230600" y="3804773"/>
                </a:lnTo>
                <a:lnTo>
                  <a:pt x="0" y="38047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5834" b="-115834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31684" y="5586063"/>
            <a:ext cx="5803492" cy="165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SOUTIEN EN​</a:t>
            </a:r>
          </a:p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SANTÉ MENTALE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78186" y="6567968"/>
            <a:ext cx="5841478" cy="97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Ligne d’écoute d’espoir pour le mieux-être​</a:t>
            </a:r>
          </a:p>
        </p:txBody>
      </p:sp>
      <p:sp>
        <p:nvSpPr>
          <p:cNvPr id="5" name="AutoShape 5"/>
          <p:cNvSpPr/>
          <p:nvPr/>
        </p:nvSpPr>
        <p:spPr>
          <a:xfrm>
            <a:off x="9578186" y="5695600"/>
            <a:ext cx="1418771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TextBox 6"/>
          <p:cNvSpPr txBox="1"/>
          <p:nvPr/>
        </p:nvSpPr>
        <p:spPr>
          <a:xfrm>
            <a:off x="9578186" y="7617269"/>
            <a:ext cx="5841478" cy="1472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2600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24 heures sur 24, 7 jours sur 7 ​</a:t>
            </a:r>
          </a:p>
          <a:p>
            <a:pPr algn="l">
              <a:lnSpc>
                <a:spcPts val="3900"/>
              </a:lnSpc>
            </a:pPr>
            <a:r>
              <a:rPr lang="en-US" sz="2600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1 855 242 3310 </a:t>
            </a:r>
          </a:p>
          <a:p>
            <a:pPr algn="l">
              <a:lnSpc>
                <a:spcPts val="3900"/>
              </a:lnSpc>
            </a:pPr>
            <a:r>
              <a:rPr lang="en-US" sz="2600">
                <a:solidFill>
                  <a:srgbClr val="037373"/>
                </a:solidFill>
                <a:latin typeface="Open Sans"/>
                <a:ea typeface="Open Sans"/>
                <a:cs typeface="Open Sans"/>
                <a:sym typeface="Open Sans"/>
                <a:hlinkClick r:id="rId3" tooltip="https://www.espoirpourlemieuxetre.ca"/>
              </a:rPr>
              <a:t>www.espoirpourlemieuxetre.ca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28700" y="9734678"/>
            <a:ext cx="5864227" cy="229422"/>
            <a:chOff x="0" y="0"/>
            <a:chExt cx="7818969" cy="30589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5453527"/>
            <a:ext cx="16230600" cy="3804773"/>
          </a:xfrm>
          <a:custGeom>
            <a:avLst/>
            <a:gdLst/>
            <a:ahLst/>
            <a:cxnLst/>
            <a:rect l="l" t="t" r="r" b="b"/>
            <a:pathLst>
              <a:path w="16230600" h="3804773">
                <a:moveTo>
                  <a:pt x="0" y="0"/>
                </a:moveTo>
                <a:lnTo>
                  <a:pt x="16230600" y="0"/>
                </a:lnTo>
                <a:lnTo>
                  <a:pt x="16230600" y="3804773"/>
                </a:lnTo>
                <a:lnTo>
                  <a:pt x="0" y="38047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5834" b="-115834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942975"/>
            <a:ext cx="5803492" cy="2506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SOUTIEN LIÉ​</a:t>
            </a:r>
          </a:p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AU FORMULAIRE DE RÉCLAMATION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875202" y="1924880"/>
            <a:ext cx="7164874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Administrateur des réclamations​</a:t>
            </a:r>
          </a:p>
        </p:txBody>
      </p:sp>
      <p:sp>
        <p:nvSpPr>
          <p:cNvPr id="5" name="AutoShape 5"/>
          <p:cNvSpPr/>
          <p:nvPr/>
        </p:nvSpPr>
        <p:spPr>
          <a:xfrm>
            <a:off x="8875202" y="1052512"/>
            <a:ext cx="1418771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TextBox 6"/>
          <p:cNvSpPr txBox="1"/>
          <p:nvPr/>
        </p:nvSpPr>
        <p:spPr>
          <a:xfrm>
            <a:off x="8875202" y="2620219"/>
            <a:ext cx="8384098" cy="1967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2600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Du lundi au vendredi | de 9 h à 19 h (HNE)​</a:t>
            </a:r>
          </a:p>
          <a:p>
            <a:pPr algn="l">
              <a:lnSpc>
                <a:spcPts val="3900"/>
              </a:lnSpc>
            </a:pPr>
            <a:r>
              <a:rPr lang="en-US" sz="2600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1 888 499 1155</a:t>
            </a:r>
          </a:p>
          <a:p>
            <a:pPr algn="l">
              <a:lnSpc>
                <a:spcPts val="3900"/>
              </a:lnSpc>
            </a:pPr>
            <a:r>
              <a:rPr lang="en-US" sz="2600">
                <a:solidFill>
                  <a:srgbClr val="037373"/>
                </a:solidFill>
                <a:latin typeface="Open Sans"/>
                <a:ea typeface="Open Sans"/>
                <a:cs typeface="Open Sans"/>
                <a:sym typeface="Open Sans"/>
                <a:hlinkClick r:id="rId3" tooltip="mailto:reclamer@foyersfamiliauxfederaux.com"/>
              </a:rPr>
              <a:t>reclamer@foyersfamiliauxfederaux.com</a:t>
            </a:r>
          </a:p>
          <a:p>
            <a:pPr algn="l">
              <a:lnSpc>
                <a:spcPts val="3900"/>
              </a:lnSpc>
            </a:pPr>
            <a:r>
              <a:rPr lang="en-US" sz="2600">
                <a:solidFill>
                  <a:srgbClr val="037373"/>
                </a:solidFill>
                <a:latin typeface="Open Sans"/>
                <a:ea typeface="Open Sans"/>
                <a:cs typeface="Open Sans"/>
                <a:sym typeface="Open Sans"/>
              </a:rPr>
              <a:t>www.foyersfamiliauxfederaux.com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28700" y="9734678"/>
            <a:ext cx="5864227" cy="229422"/>
            <a:chOff x="0" y="0"/>
            <a:chExt cx="7818969" cy="30589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153400" y="1322099"/>
            <a:ext cx="9105900" cy="3804773"/>
          </a:xfrm>
          <a:custGeom>
            <a:avLst/>
            <a:gdLst/>
            <a:ahLst/>
            <a:cxnLst/>
            <a:rect l="l" t="t" r="r" b="b"/>
            <a:pathLst>
              <a:path w="9105900" h="3804773">
                <a:moveTo>
                  <a:pt x="0" y="0"/>
                </a:moveTo>
                <a:lnTo>
                  <a:pt x="9105900" y="0"/>
                </a:lnTo>
                <a:lnTo>
                  <a:pt x="9105900" y="3804773"/>
                </a:lnTo>
                <a:lnTo>
                  <a:pt x="0" y="38047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1883" b="-219837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8153400" y="5240520"/>
            <a:ext cx="5691058" cy="3724381"/>
            <a:chOff x="0" y="0"/>
            <a:chExt cx="1498879" cy="98090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98879" cy="980907"/>
            </a:xfrm>
            <a:custGeom>
              <a:avLst/>
              <a:gdLst/>
              <a:ahLst/>
              <a:cxnLst/>
              <a:rect l="l" t="t" r="r" b="b"/>
              <a:pathLst>
                <a:path w="1498879" h="980907">
                  <a:moveTo>
                    <a:pt x="0" y="0"/>
                  </a:moveTo>
                  <a:lnTo>
                    <a:pt x="1498879" y="0"/>
                  </a:lnTo>
                  <a:lnTo>
                    <a:pt x="1498879" y="980907"/>
                  </a:lnTo>
                  <a:lnTo>
                    <a:pt x="0" y="980907"/>
                  </a:lnTo>
                  <a:close/>
                </a:path>
              </a:pathLst>
            </a:custGeom>
            <a:solidFill>
              <a:srgbClr val="F8A018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9525"/>
              <a:ext cx="1498879" cy="9713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3968542" y="5227894"/>
            <a:ext cx="3290758" cy="3737007"/>
          </a:xfrm>
          <a:custGeom>
            <a:avLst/>
            <a:gdLst/>
            <a:ahLst/>
            <a:cxnLst/>
            <a:rect l="l" t="t" r="r" b="b"/>
            <a:pathLst>
              <a:path w="3290758" h="3737007">
                <a:moveTo>
                  <a:pt x="0" y="0"/>
                </a:moveTo>
                <a:lnTo>
                  <a:pt x="3290758" y="0"/>
                </a:lnTo>
                <a:lnTo>
                  <a:pt x="3290758" y="3737007"/>
                </a:lnTo>
                <a:lnTo>
                  <a:pt x="0" y="37370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4284" t="-53766" r="-90394" b="-13754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607557" y="1236374"/>
            <a:ext cx="5159043" cy="81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AIDE JURIDIQUE​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07557" y="2529965"/>
            <a:ext cx="5159043" cy="1676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Vous pouvez communiquer avec un avocat pour vous aider à remplir votre formulaire de réclamation.​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07557" y="4533467"/>
            <a:ext cx="5745743" cy="1920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FORMULAIRE DE RÉCLAMATION DE CATÉGORIE 1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L’administrateur des réclamations ne paiera </a:t>
            </a: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pas</a:t>
            </a: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 le coût de l’avocat.​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15113" y="5506213"/>
            <a:ext cx="4709327" cy="1434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COMMUNIQUEZ AVEC LE BARREAU DE VOTRE PROVINCE OU TERRITOIRE​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07557" y="6780810"/>
            <a:ext cx="5745743" cy="1920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FORMULAIRE DE RÉCLAMATION DE CATÉGORIE 2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L’administrateur des réclamations </a:t>
            </a: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paiera </a:t>
            </a: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le coût de l’avocat.​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28700" y="9734678"/>
            <a:ext cx="5864227" cy="229422"/>
            <a:chOff x="0" y="0"/>
            <a:chExt cx="7818969" cy="30589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8415113" y="7721880"/>
            <a:ext cx="4709327" cy="792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1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www.foyersfamiliauxfederaux.com/ressources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086946" y="4593597"/>
            <a:ext cx="5646372" cy="3764248"/>
          </a:xfrm>
          <a:custGeom>
            <a:avLst/>
            <a:gdLst/>
            <a:ahLst/>
            <a:cxnLst/>
            <a:rect l="l" t="t" r="r" b="b"/>
            <a:pathLst>
              <a:path w="5646372" h="3764248">
                <a:moveTo>
                  <a:pt x="0" y="0"/>
                </a:moveTo>
                <a:lnTo>
                  <a:pt x="5646371" y="0"/>
                </a:lnTo>
                <a:lnTo>
                  <a:pt x="5646371" y="3764247"/>
                </a:lnTo>
                <a:lnTo>
                  <a:pt x="0" y="37642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869906" y="4595949"/>
            <a:ext cx="5642843" cy="3761895"/>
          </a:xfrm>
          <a:custGeom>
            <a:avLst/>
            <a:gdLst/>
            <a:ahLst/>
            <a:cxnLst/>
            <a:rect l="l" t="t" r="r" b="b"/>
            <a:pathLst>
              <a:path w="5642843" h="3761895">
                <a:moveTo>
                  <a:pt x="0" y="0"/>
                </a:moveTo>
                <a:lnTo>
                  <a:pt x="5642842" y="0"/>
                </a:lnTo>
                <a:lnTo>
                  <a:pt x="5642842" y="3761895"/>
                </a:lnTo>
                <a:lnTo>
                  <a:pt x="0" y="37618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-1543050" y="0"/>
            <a:ext cx="3086100" cy="10287000"/>
            <a:chOff x="0" y="0"/>
            <a:chExt cx="812800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0" y="0"/>
                  </a:moveTo>
                  <a:lnTo>
                    <a:pt x="812800" y="0"/>
                  </a:lnTo>
                  <a:lnTo>
                    <a:pt x="8128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8A018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9525"/>
              <a:ext cx="812800" cy="26998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932042" y="9734705"/>
            <a:ext cx="5864227" cy="229422"/>
            <a:chOff x="0" y="0"/>
            <a:chExt cx="7818969" cy="30589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554683" y="1843431"/>
            <a:ext cx="11578639" cy="165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IL EXISTE DEUX CATÉGORIES DE FORMULAIRES DE RÉCLAMATION​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1862233"/>
            <a:ext cx="6485303" cy="7591087"/>
            <a:chOff x="0" y="0"/>
            <a:chExt cx="2114988" cy="24756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14988" cy="2475606"/>
            </a:xfrm>
            <a:custGeom>
              <a:avLst/>
              <a:gdLst/>
              <a:ahLst/>
              <a:cxnLst/>
              <a:rect l="l" t="t" r="r" b="b"/>
              <a:pathLst>
                <a:path w="2114988" h="2475606">
                  <a:moveTo>
                    <a:pt x="0" y="0"/>
                  </a:moveTo>
                  <a:lnTo>
                    <a:pt x="2114988" y="0"/>
                  </a:lnTo>
                  <a:lnTo>
                    <a:pt x="2114988" y="2475606"/>
                  </a:lnTo>
                  <a:lnTo>
                    <a:pt x="0" y="2475606"/>
                  </a:lnTo>
                  <a:close/>
                </a:path>
              </a:pathLst>
            </a:custGeom>
            <a:solidFill>
              <a:srgbClr val="037373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9144000" y="1895882"/>
            <a:ext cx="6412937" cy="4275291"/>
          </a:xfrm>
          <a:custGeom>
            <a:avLst/>
            <a:gdLst/>
            <a:ahLst/>
            <a:cxnLst/>
            <a:rect l="l" t="t" r="r" b="b"/>
            <a:pathLst>
              <a:path w="6412937" h="4275291">
                <a:moveTo>
                  <a:pt x="0" y="0"/>
                </a:moveTo>
                <a:lnTo>
                  <a:pt x="6412937" y="0"/>
                </a:lnTo>
                <a:lnTo>
                  <a:pt x="6412937" y="4275291"/>
                </a:lnTo>
                <a:lnTo>
                  <a:pt x="0" y="42752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125609" y="1776508"/>
            <a:ext cx="5224188" cy="2506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FORMULAIRE DE RÉCLAMATION​ DE CATÉGORIE 1​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748074" y="7599869"/>
            <a:ext cx="5579143" cy="777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0"/>
              </a:lnSpc>
            </a:pPr>
            <a:r>
              <a:rPr lang="en-US" sz="210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rPr>
              <a:t>Pour un </a:t>
            </a:r>
            <a:r>
              <a:rPr lang="en-US" sz="2100" b="1">
                <a:solidFill>
                  <a:srgbClr val="F7F7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placement</a:t>
            </a:r>
            <a:r>
              <a:rPr lang="en-US" sz="210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rPr>
              <a:t> dans ​</a:t>
            </a:r>
          </a:p>
          <a:p>
            <a:pPr algn="ctr">
              <a:lnSpc>
                <a:spcPts val="3150"/>
              </a:lnSpc>
            </a:pPr>
            <a:r>
              <a:rPr lang="en-US" sz="210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rPr>
              <a:t>le Programme des foyers familiaux indiens​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458076" y="6514073"/>
            <a:ext cx="5857152" cy="7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r>
              <a:rPr lang="en-US" sz="2599" b="1">
                <a:solidFill>
                  <a:srgbClr val="F7F7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INDEMNISATION POUR </a:t>
            </a:r>
          </a:p>
          <a:p>
            <a:pPr algn="ctr">
              <a:lnSpc>
                <a:spcPts val="3119"/>
              </a:lnSpc>
            </a:pPr>
            <a:r>
              <a:rPr lang="en-US" sz="2599" b="1">
                <a:solidFill>
                  <a:srgbClr val="F7F7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EXPÉRIENCE COMMUNE​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597080" y="8710538"/>
            <a:ext cx="5579143" cy="52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9"/>
              </a:lnSpc>
            </a:pPr>
            <a:r>
              <a:rPr lang="en-US" sz="2999" b="1">
                <a:solidFill>
                  <a:srgbClr val="F7F7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10 000 $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-1543050" y="0"/>
            <a:ext cx="3086100" cy="10287000"/>
            <a:chOff x="0" y="0"/>
            <a:chExt cx="812800" cy="270933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0" y="0"/>
                  </a:moveTo>
                  <a:lnTo>
                    <a:pt x="812800" y="0"/>
                  </a:lnTo>
                  <a:lnTo>
                    <a:pt x="8128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8A018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9525"/>
              <a:ext cx="812800" cy="26998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12" name="AutoShape 12"/>
          <p:cNvSpPr/>
          <p:nvPr/>
        </p:nvSpPr>
        <p:spPr>
          <a:xfrm>
            <a:off x="10084961" y="7480847"/>
            <a:ext cx="4905369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3" name="Group 13"/>
          <p:cNvGrpSpPr/>
          <p:nvPr/>
        </p:nvGrpSpPr>
        <p:grpSpPr>
          <a:xfrm>
            <a:off x="1932042" y="9734705"/>
            <a:ext cx="5864227" cy="229422"/>
            <a:chOff x="0" y="0"/>
            <a:chExt cx="7818969" cy="30589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1864935"/>
            <a:ext cx="6485303" cy="7588385"/>
            <a:chOff x="0" y="0"/>
            <a:chExt cx="2114988" cy="2474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14988" cy="2474725"/>
            </a:xfrm>
            <a:custGeom>
              <a:avLst/>
              <a:gdLst/>
              <a:ahLst/>
              <a:cxnLst/>
              <a:rect l="l" t="t" r="r" b="b"/>
              <a:pathLst>
                <a:path w="2114988" h="2474725">
                  <a:moveTo>
                    <a:pt x="0" y="0"/>
                  </a:moveTo>
                  <a:lnTo>
                    <a:pt x="2114988" y="0"/>
                  </a:lnTo>
                  <a:lnTo>
                    <a:pt x="2114988" y="2474725"/>
                  </a:lnTo>
                  <a:lnTo>
                    <a:pt x="0" y="2474725"/>
                  </a:lnTo>
                  <a:close/>
                </a:path>
              </a:pathLst>
            </a:custGeom>
            <a:solidFill>
              <a:srgbClr val="037373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3125609" y="1776508"/>
            <a:ext cx="5224188" cy="2506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FORMULAIRE DE RÉCLAMATION DE CATÉGORIE 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748074" y="7679663"/>
            <a:ext cx="5579143" cy="777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0"/>
              </a:lnSpc>
            </a:pPr>
            <a:r>
              <a:rPr lang="en-US" sz="210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rPr>
              <a:t>Selon le préjudice, ​</a:t>
            </a:r>
          </a:p>
          <a:p>
            <a:pPr algn="ctr">
              <a:lnSpc>
                <a:spcPts val="3150"/>
              </a:lnSpc>
            </a:pPr>
            <a:r>
              <a:rPr lang="en-US" sz="210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rPr>
              <a:t>les paiements d’indemnisation varieront.​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458076" y="6456882"/>
            <a:ext cx="5857152" cy="7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r>
              <a:rPr lang="en-US" sz="2599" b="1">
                <a:solidFill>
                  <a:srgbClr val="F7F7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INDEMNISATION SUPPLÉMENTAIRE ​</a:t>
            </a:r>
          </a:p>
          <a:p>
            <a:pPr algn="ctr">
              <a:lnSpc>
                <a:spcPts val="3119"/>
              </a:lnSpc>
            </a:pPr>
            <a:r>
              <a:rPr lang="en-US" sz="2599" b="1">
                <a:solidFill>
                  <a:srgbClr val="F7F7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POUR LES PRÉJUDICES SUBIS​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597080" y="8714132"/>
            <a:ext cx="5579143" cy="52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9"/>
              </a:lnSpc>
            </a:pPr>
            <a:r>
              <a:rPr lang="en-US" sz="2999" b="1">
                <a:solidFill>
                  <a:srgbClr val="F7F7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10 000 $ à 200 000 $</a:t>
            </a:r>
          </a:p>
        </p:txBody>
      </p:sp>
      <p:sp>
        <p:nvSpPr>
          <p:cNvPr id="8" name="Freeform 8"/>
          <p:cNvSpPr/>
          <p:nvPr/>
        </p:nvSpPr>
        <p:spPr>
          <a:xfrm>
            <a:off x="9144000" y="1862233"/>
            <a:ext cx="6485303" cy="4323535"/>
          </a:xfrm>
          <a:custGeom>
            <a:avLst/>
            <a:gdLst/>
            <a:ahLst/>
            <a:cxnLst/>
            <a:rect l="l" t="t" r="r" b="b"/>
            <a:pathLst>
              <a:path w="6485303" h="4323535">
                <a:moveTo>
                  <a:pt x="0" y="0"/>
                </a:moveTo>
                <a:lnTo>
                  <a:pt x="6485303" y="0"/>
                </a:lnTo>
                <a:lnTo>
                  <a:pt x="6485303" y="4323535"/>
                </a:lnTo>
                <a:lnTo>
                  <a:pt x="0" y="43235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-1543050" y="0"/>
            <a:ext cx="3086100" cy="10287000"/>
            <a:chOff x="0" y="0"/>
            <a:chExt cx="812800" cy="270933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0" y="0"/>
                  </a:moveTo>
                  <a:lnTo>
                    <a:pt x="812800" y="0"/>
                  </a:lnTo>
                  <a:lnTo>
                    <a:pt x="8128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8A018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9525"/>
              <a:ext cx="812800" cy="26998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12" name="AutoShape 12"/>
          <p:cNvSpPr/>
          <p:nvPr/>
        </p:nvSpPr>
        <p:spPr>
          <a:xfrm>
            <a:off x="10084961" y="7480847"/>
            <a:ext cx="4905369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3" name="Group 13"/>
          <p:cNvGrpSpPr/>
          <p:nvPr/>
        </p:nvGrpSpPr>
        <p:grpSpPr>
          <a:xfrm>
            <a:off x="1932042" y="9734705"/>
            <a:ext cx="5864227" cy="229422"/>
            <a:chOff x="0" y="0"/>
            <a:chExt cx="7818969" cy="30589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921009" y="1886212"/>
            <a:ext cx="4905375" cy="6524840"/>
            <a:chOff x="0" y="0"/>
            <a:chExt cx="1599741" cy="21278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99741" cy="2127881"/>
            </a:xfrm>
            <a:custGeom>
              <a:avLst/>
              <a:gdLst/>
              <a:ahLst/>
              <a:cxnLst/>
              <a:rect l="l" t="t" r="r" b="b"/>
              <a:pathLst>
                <a:path w="1599741" h="2127881">
                  <a:moveTo>
                    <a:pt x="0" y="0"/>
                  </a:moveTo>
                  <a:lnTo>
                    <a:pt x="1599741" y="0"/>
                  </a:lnTo>
                  <a:lnTo>
                    <a:pt x="1599741" y="2127881"/>
                  </a:lnTo>
                  <a:lnTo>
                    <a:pt x="0" y="2127881"/>
                  </a:lnTo>
                  <a:close/>
                </a:path>
              </a:pathLst>
            </a:custGeom>
            <a:solidFill>
              <a:srgbClr val="037373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6921009" y="1886212"/>
            <a:ext cx="4905375" cy="6524840"/>
            <a:chOff x="0" y="0"/>
            <a:chExt cx="1599741" cy="212788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99741" cy="2127881"/>
            </a:xfrm>
            <a:custGeom>
              <a:avLst/>
              <a:gdLst/>
              <a:ahLst/>
              <a:cxnLst/>
              <a:rect l="l" t="t" r="r" b="b"/>
              <a:pathLst>
                <a:path w="1599741" h="2127881">
                  <a:moveTo>
                    <a:pt x="0" y="0"/>
                  </a:moveTo>
                  <a:lnTo>
                    <a:pt x="1599741" y="0"/>
                  </a:lnTo>
                  <a:lnTo>
                    <a:pt x="1599741" y="2127881"/>
                  </a:lnTo>
                  <a:lnTo>
                    <a:pt x="0" y="2127881"/>
                  </a:lnTo>
                  <a:close/>
                </a:path>
              </a:pathLst>
            </a:custGeom>
            <a:solidFill>
              <a:srgbClr val="037373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2353925" y="1875948"/>
            <a:ext cx="4905375" cy="6524840"/>
            <a:chOff x="0" y="0"/>
            <a:chExt cx="1599741" cy="212788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99741" cy="2127881"/>
            </a:xfrm>
            <a:custGeom>
              <a:avLst/>
              <a:gdLst/>
              <a:ahLst/>
              <a:cxnLst/>
              <a:rect l="l" t="t" r="r" b="b"/>
              <a:pathLst>
                <a:path w="1599741" h="2127881">
                  <a:moveTo>
                    <a:pt x="0" y="0"/>
                  </a:moveTo>
                  <a:lnTo>
                    <a:pt x="1599741" y="0"/>
                  </a:lnTo>
                  <a:lnTo>
                    <a:pt x="1599741" y="2127881"/>
                  </a:lnTo>
                  <a:lnTo>
                    <a:pt x="0" y="2127881"/>
                  </a:lnTo>
                  <a:close/>
                </a:path>
              </a:pathLst>
            </a:custGeom>
            <a:solidFill>
              <a:srgbClr val="037373"/>
            </a:solidFill>
          </p:spPr>
        </p:sp>
      </p:grpSp>
      <p:sp>
        <p:nvSpPr>
          <p:cNvPr id="8" name="Freeform 8"/>
          <p:cNvSpPr/>
          <p:nvPr/>
        </p:nvSpPr>
        <p:spPr>
          <a:xfrm>
            <a:off x="12353925" y="1886212"/>
            <a:ext cx="4905375" cy="3270250"/>
          </a:xfrm>
          <a:custGeom>
            <a:avLst/>
            <a:gdLst/>
            <a:ahLst/>
            <a:cxnLst/>
            <a:rect l="l" t="t" r="r" b="b"/>
            <a:pathLst>
              <a:path w="4905375" h="3270250">
                <a:moveTo>
                  <a:pt x="0" y="0"/>
                </a:moveTo>
                <a:lnTo>
                  <a:pt x="4905375" y="0"/>
                </a:lnTo>
                <a:lnTo>
                  <a:pt x="4905375" y="3270250"/>
                </a:lnTo>
                <a:lnTo>
                  <a:pt x="0" y="32702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921009" y="1886212"/>
            <a:ext cx="4905375" cy="3270250"/>
          </a:xfrm>
          <a:custGeom>
            <a:avLst/>
            <a:gdLst/>
            <a:ahLst/>
            <a:cxnLst/>
            <a:rect l="l" t="t" r="r" b="b"/>
            <a:pathLst>
              <a:path w="4905375" h="3270250">
                <a:moveTo>
                  <a:pt x="0" y="0"/>
                </a:moveTo>
                <a:lnTo>
                  <a:pt x="4905375" y="0"/>
                </a:lnTo>
                <a:lnTo>
                  <a:pt x="4905375" y="3270250"/>
                </a:lnTo>
                <a:lnTo>
                  <a:pt x="0" y="327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-1543050" y="0"/>
            <a:ext cx="3086100" cy="10287000"/>
            <a:chOff x="0" y="0"/>
            <a:chExt cx="812800" cy="270933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0" y="0"/>
                  </a:moveTo>
                  <a:lnTo>
                    <a:pt x="812800" y="0"/>
                  </a:lnTo>
                  <a:lnTo>
                    <a:pt x="8128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8A018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9525"/>
              <a:ext cx="812800" cy="26998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554683" y="1852956"/>
            <a:ext cx="4012364" cy="29297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65"/>
              </a:lnSpc>
            </a:pPr>
            <a:r>
              <a:rPr lang="en-US" sz="4189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DÉTAILS​</a:t>
            </a:r>
          </a:p>
          <a:p>
            <a:pPr algn="l">
              <a:lnSpc>
                <a:spcPts val="5865"/>
              </a:lnSpc>
            </a:pPr>
            <a:r>
              <a:rPr lang="en-US" sz="4189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SUR LES CATÉGORIE​ DE FORMULAIRE​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72401" y="5308349"/>
            <a:ext cx="4202592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sz="2999" b="1" spc="758">
                <a:solidFill>
                  <a:srgbClr val="F7F7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CATÉGORIE 1​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55448" y="6326227"/>
            <a:ext cx="4295206" cy="111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rPr>
              <a:t>Le formulaire de réclamation de catégorie 1​</a:t>
            </a:r>
          </a:p>
          <a:p>
            <a:pPr algn="ctr">
              <a:lnSpc>
                <a:spcPts val="2999"/>
              </a:lnSpc>
            </a:pPr>
            <a:r>
              <a:rPr lang="en-US" sz="2499" b="1">
                <a:solidFill>
                  <a:srgbClr val="F7F7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doit </a:t>
            </a:r>
            <a:r>
              <a:rPr lang="en-US" sz="2499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rPr>
              <a:t>être rempli en premier.​</a:t>
            </a:r>
          </a:p>
        </p:txBody>
      </p:sp>
      <p:sp>
        <p:nvSpPr>
          <p:cNvPr id="16" name="AutoShape 16"/>
          <p:cNvSpPr/>
          <p:nvPr/>
        </p:nvSpPr>
        <p:spPr>
          <a:xfrm>
            <a:off x="7196739" y="6037039"/>
            <a:ext cx="4353915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TextBox 17"/>
          <p:cNvSpPr txBox="1"/>
          <p:nvPr/>
        </p:nvSpPr>
        <p:spPr>
          <a:xfrm>
            <a:off x="12705317" y="5308349"/>
            <a:ext cx="4202592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sz="2999" b="1" spc="758">
                <a:solidFill>
                  <a:srgbClr val="F7F7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CATÉGORIE 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530112" y="6786080"/>
            <a:ext cx="4553002" cy="1308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sz="2399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rPr>
              <a:t>L’administrateur des réclamations couvrira le coût d’un avocat pour la catégorie 2.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629164" y="6300305"/>
            <a:ext cx="4353915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rPr>
              <a:t>Ce formulaire n’est pas requis.​</a:t>
            </a:r>
          </a:p>
        </p:txBody>
      </p:sp>
      <p:sp>
        <p:nvSpPr>
          <p:cNvPr id="20" name="AutoShape 20"/>
          <p:cNvSpPr/>
          <p:nvPr/>
        </p:nvSpPr>
        <p:spPr>
          <a:xfrm>
            <a:off x="12629164" y="6037039"/>
            <a:ext cx="4353915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1" name="Group 21"/>
          <p:cNvGrpSpPr/>
          <p:nvPr/>
        </p:nvGrpSpPr>
        <p:grpSpPr>
          <a:xfrm>
            <a:off x="1932042" y="9734705"/>
            <a:ext cx="5864227" cy="229422"/>
            <a:chOff x="0" y="0"/>
            <a:chExt cx="7818969" cy="30589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693706" y="5695910"/>
            <a:ext cx="4091539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>
            <a:hlinkClick r:id="rId2" tooltip="https://claims.boardinghomesclassaction.com/s/category1claimform"/>
          </p:cNvPr>
          <p:cNvSpPr/>
          <p:nvPr/>
        </p:nvSpPr>
        <p:spPr>
          <a:xfrm>
            <a:off x="2182416" y="6301641"/>
            <a:ext cx="3114120" cy="2713177"/>
          </a:xfrm>
          <a:custGeom>
            <a:avLst/>
            <a:gdLst/>
            <a:ahLst/>
            <a:cxnLst/>
            <a:rect l="l" t="t" r="r" b="b"/>
            <a:pathLst>
              <a:path w="3114120" h="2713177">
                <a:moveTo>
                  <a:pt x="0" y="0"/>
                </a:moveTo>
                <a:lnTo>
                  <a:pt x="3114120" y="0"/>
                </a:lnTo>
                <a:lnTo>
                  <a:pt x="3114120" y="2713178"/>
                </a:lnTo>
                <a:lnTo>
                  <a:pt x="0" y="271317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>
            <a:hlinkClick r:id="rId5" tooltip="https://boardinghomesclassaction.com/category-1/"/>
          </p:cNvPr>
          <p:cNvSpPr/>
          <p:nvPr/>
        </p:nvSpPr>
        <p:spPr>
          <a:xfrm>
            <a:off x="8112993" y="6301641"/>
            <a:ext cx="2062015" cy="2713177"/>
          </a:xfrm>
          <a:custGeom>
            <a:avLst/>
            <a:gdLst/>
            <a:ahLst/>
            <a:cxnLst/>
            <a:rect l="l" t="t" r="r" b="b"/>
            <a:pathLst>
              <a:path w="2062015" h="2713177">
                <a:moveTo>
                  <a:pt x="0" y="0"/>
                </a:moveTo>
                <a:lnTo>
                  <a:pt x="2062014" y="0"/>
                </a:lnTo>
                <a:lnTo>
                  <a:pt x="2062014" y="2713178"/>
                </a:lnTo>
                <a:lnTo>
                  <a:pt x="0" y="27131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>
            <a:hlinkClick r:id="rId8" tooltip="mailto:claims@boardinghomesclassaction.com"/>
          </p:cNvPr>
          <p:cNvSpPr/>
          <p:nvPr/>
        </p:nvSpPr>
        <p:spPr>
          <a:xfrm>
            <a:off x="12464734" y="6301641"/>
            <a:ext cx="3446299" cy="2713177"/>
          </a:xfrm>
          <a:custGeom>
            <a:avLst/>
            <a:gdLst/>
            <a:ahLst/>
            <a:cxnLst/>
            <a:rect l="l" t="t" r="r" b="b"/>
            <a:pathLst>
              <a:path w="3446299" h="2713177">
                <a:moveTo>
                  <a:pt x="0" y="0"/>
                </a:moveTo>
                <a:lnTo>
                  <a:pt x="3446299" y="0"/>
                </a:lnTo>
                <a:lnTo>
                  <a:pt x="3446299" y="2713178"/>
                </a:lnTo>
                <a:lnTo>
                  <a:pt x="0" y="271317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7098230" y="4524402"/>
            <a:ext cx="4091539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TÉLÉCHARGER ​</a:t>
            </a:r>
          </a:p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 FORMULAIRE DE RÉCLAMATION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267804" y="4467252"/>
            <a:ext cx="3840158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DEMANDE DU FORMULAIRE ​</a:t>
            </a:r>
          </a:p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 RÉCLAMATION PAR LA POSTE​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93706" y="4772052"/>
            <a:ext cx="4091539" cy="619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FORMULAIRE DE RÉCLAMATION​ EN LIGNE​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49757" y="1523472"/>
            <a:ext cx="7326460" cy="2506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COMMENT PRÉSENTER UNE DEMANDE ​</a:t>
            </a:r>
          </a:p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D’INDEMNISATION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638633" y="1532997"/>
            <a:ext cx="6092029" cy="948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Il existe trois façons d’obtenir un ​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formulaire de réclamation. </a:t>
            </a:r>
          </a:p>
        </p:txBody>
      </p:sp>
      <p:sp>
        <p:nvSpPr>
          <p:cNvPr id="11" name="AutoShape 11"/>
          <p:cNvSpPr/>
          <p:nvPr/>
        </p:nvSpPr>
        <p:spPr>
          <a:xfrm>
            <a:off x="7098230" y="5695910"/>
            <a:ext cx="4091539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>
            <a:off x="12142114" y="5695910"/>
            <a:ext cx="4091539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3" name="Group 13"/>
          <p:cNvGrpSpPr/>
          <p:nvPr/>
        </p:nvGrpSpPr>
        <p:grpSpPr>
          <a:xfrm>
            <a:off x="1028700" y="9734678"/>
            <a:ext cx="5864227" cy="229422"/>
            <a:chOff x="0" y="0"/>
            <a:chExt cx="7818969" cy="30589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288441" y="4356922"/>
            <a:ext cx="3958399" cy="462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Prenez votre temps​</a:t>
            </a:r>
          </a:p>
        </p:txBody>
      </p:sp>
      <p:sp>
        <p:nvSpPr>
          <p:cNvPr id="3" name="Freeform 3"/>
          <p:cNvSpPr/>
          <p:nvPr/>
        </p:nvSpPr>
        <p:spPr>
          <a:xfrm>
            <a:off x="7121259" y="1028700"/>
            <a:ext cx="10138041" cy="8229600"/>
          </a:xfrm>
          <a:custGeom>
            <a:avLst/>
            <a:gdLst/>
            <a:ahLst/>
            <a:cxnLst/>
            <a:rect l="l" t="t" r="r" b="b"/>
            <a:pathLst>
              <a:path w="10138041" h="8229600">
                <a:moveTo>
                  <a:pt x="0" y="0"/>
                </a:moveTo>
                <a:lnTo>
                  <a:pt x="10138041" y="0"/>
                </a:lnTo>
                <a:lnTo>
                  <a:pt x="1013804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596" t="-31403" r="-18596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288441" y="5404161"/>
            <a:ext cx="3958399" cy="462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Foire aux questions​</a:t>
            </a:r>
          </a:p>
        </p:txBody>
      </p:sp>
      <p:sp>
        <p:nvSpPr>
          <p:cNvPr id="5" name="Freeform 5"/>
          <p:cNvSpPr/>
          <p:nvPr/>
        </p:nvSpPr>
        <p:spPr>
          <a:xfrm>
            <a:off x="1582835" y="4386602"/>
            <a:ext cx="479756" cy="479756"/>
          </a:xfrm>
          <a:custGeom>
            <a:avLst/>
            <a:gdLst/>
            <a:ahLst/>
            <a:cxnLst/>
            <a:rect l="l" t="t" r="r" b="b"/>
            <a:pathLst>
              <a:path w="479756" h="479756">
                <a:moveTo>
                  <a:pt x="0" y="0"/>
                </a:moveTo>
                <a:lnTo>
                  <a:pt x="479756" y="0"/>
                </a:lnTo>
                <a:lnTo>
                  <a:pt x="479756" y="479756"/>
                </a:lnTo>
                <a:lnTo>
                  <a:pt x="0" y="4797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82835" y="6690315"/>
            <a:ext cx="429382" cy="479756"/>
          </a:xfrm>
          <a:custGeom>
            <a:avLst/>
            <a:gdLst/>
            <a:ahLst/>
            <a:cxnLst/>
            <a:rect l="l" t="t" r="r" b="b"/>
            <a:pathLst>
              <a:path w="429382" h="479756">
                <a:moveTo>
                  <a:pt x="0" y="0"/>
                </a:moveTo>
                <a:lnTo>
                  <a:pt x="429381" y="0"/>
                </a:lnTo>
                <a:lnTo>
                  <a:pt x="429381" y="479756"/>
                </a:lnTo>
                <a:lnTo>
                  <a:pt x="0" y="4797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582835" y="3128139"/>
            <a:ext cx="4446866" cy="81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CONSEILS​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88441" y="6558026"/>
            <a:ext cx="3958399" cy="1920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Communiquez avec l’administrateur des réclamations pour obtenir de l’aide​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84702" y="5218783"/>
            <a:ext cx="348766" cy="814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36"/>
              </a:lnSpc>
            </a:pPr>
            <a:r>
              <a:rPr lang="en-US" sz="4740">
                <a:solidFill>
                  <a:srgbClr val="F8A018"/>
                </a:solidFill>
                <a:latin typeface="Open Sans"/>
                <a:ea typeface="Open Sans"/>
                <a:cs typeface="Open Sans"/>
                <a:sym typeface="Open Sans"/>
              </a:rPr>
              <a:t>?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28700" y="9734678"/>
            <a:ext cx="5864227" cy="229422"/>
            <a:chOff x="0" y="0"/>
            <a:chExt cx="7818969" cy="30589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5719" y="3685307"/>
            <a:ext cx="17436562" cy="1642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39"/>
              </a:lnSpc>
            </a:pPr>
            <a:r>
              <a:rPr lang="en-US" sz="96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TYPES DE FORMULAIRES​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076665" y="6059194"/>
            <a:ext cx="6134669" cy="712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 b="1" spc="839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CATÉGORIE 1</a:t>
            </a:r>
          </a:p>
        </p:txBody>
      </p:sp>
      <p:sp>
        <p:nvSpPr>
          <p:cNvPr id="4" name="AutoShape 4"/>
          <p:cNvSpPr/>
          <p:nvPr/>
        </p:nvSpPr>
        <p:spPr>
          <a:xfrm>
            <a:off x="8434614" y="5708403"/>
            <a:ext cx="1418771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>
            <a:off x="-1873964" y="-4305996"/>
            <a:ext cx="7976743" cy="7980102"/>
          </a:xfrm>
          <a:custGeom>
            <a:avLst/>
            <a:gdLst/>
            <a:ahLst/>
            <a:cxnLst/>
            <a:rect l="l" t="t" r="r" b="b"/>
            <a:pathLst>
              <a:path w="7976743" h="7980102">
                <a:moveTo>
                  <a:pt x="0" y="0"/>
                </a:moveTo>
                <a:lnTo>
                  <a:pt x="7976742" y="0"/>
                </a:lnTo>
                <a:lnTo>
                  <a:pt x="7976742" y="7980102"/>
                </a:lnTo>
                <a:lnTo>
                  <a:pt x="0" y="798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028700" y="9734678"/>
            <a:ext cx="5864227" cy="229422"/>
            <a:chOff x="0" y="0"/>
            <a:chExt cx="7818969" cy="30589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360610" y="1399831"/>
            <a:ext cx="6337854" cy="7478435"/>
            <a:chOff x="0" y="0"/>
            <a:chExt cx="1492428" cy="17610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92428" cy="1761010"/>
            </a:xfrm>
            <a:custGeom>
              <a:avLst/>
              <a:gdLst/>
              <a:ahLst/>
              <a:cxnLst/>
              <a:rect l="l" t="t" r="r" b="b"/>
              <a:pathLst>
                <a:path w="1492428" h="1761010">
                  <a:moveTo>
                    <a:pt x="0" y="0"/>
                  </a:moveTo>
                  <a:lnTo>
                    <a:pt x="1492428" y="0"/>
                  </a:lnTo>
                  <a:lnTo>
                    <a:pt x="1492428" y="1761010"/>
                  </a:lnTo>
                  <a:lnTo>
                    <a:pt x="0" y="1761010"/>
                  </a:lnTo>
                  <a:close/>
                </a:path>
              </a:pathLst>
            </a:custGeom>
            <a:solidFill>
              <a:srgbClr val="03737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1492428" cy="1770535"/>
            </a:xfrm>
            <a:prstGeom prst="rect">
              <a:avLst/>
            </a:prstGeom>
          </p:spPr>
          <p:txBody>
            <a:bodyPr lIns="157342" tIns="157342" rIns="157342" bIns="157342" rtlCol="0" anchor="ctr"/>
            <a:lstStyle/>
            <a:p>
              <a:pPr algn="ctr">
                <a:lnSpc>
                  <a:spcPts val="701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423563" y="1477919"/>
            <a:ext cx="6211949" cy="7331163"/>
          </a:xfrm>
          <a:custGeom>
            <a:avLst/>
            <a:gdLst/>
            <a:ahLst/>
            <a:cxnLst/>
            <a:rect l="l" t="t" r="r" b="b"/>
            <a:pathLst>
              <a:path w="6211949" h="7331163">
                <a:moveTo>
                  <a:pt x="0" y="0"/>
                </a:moveTo>
                <a:lnTo>
                  <a:pt x="6211948" y="0"/>
                </a:lnTo>
                <a:lnTo>
                  <a:pt x="6211948" y="7331162"/>
                </a:lnTo>
                <a:lnTo>
                  <a:pt x="0" y="73311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940" t="-12380" r="-58980" b="-8744"/>
            </a:stretch>
          </a:blipFill>
          <a:ln w="38100" cap="sq">
            <a:solidFill>
              <a:srgbClr val="037373"/>
            </a:solidFill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12938568" y="648636"/>
            <a:ext cx="2163559" cy="2163559"/>
          </a:xfrm>
          <a:custGeom>
            <a:avLst/>
            <a:gdLst/>
            <a:ahLst/>
            <a:cxnLst/>
            <a:rect l="l" t="t" r="r" b="b"/>
            <a:pathLst>
              <a:path w="2163559" h="2163559">
                <a:moveTo>
                  <a:pt x="0" y="0"/>
                </a:moveTo>
                <a:lnTo>
                  <a:pt x="2163559" y="0"/>
                </a:lnTo>
                <a:lnTo>
                  <a:pt x="2163559" y="2163559"/>
                </a:lnTo>
                <a:lnTo>
                  <a:pt x="0" y="216355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607557" y="1644690"/>
            <a:ext cx="5159043" cy="2506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TYPES DE FORMULAIRES​</a:t>
            </a:r>
          </a:p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CATÉGORIE 1​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07557" y="4900151"/>
            <a:ext cx="5614491" cy="83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FORMULAIRE DE RÉCLAMATION INDIVIDUELLE (A1)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07557" y="5889963"/>
            <a:ext cx="5614491" cy="1920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FORMULAIRE DE </a:t>
            </a:r>
          </a:p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RÉCLAMATION A1​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Remplissez le formulaire pour 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vous-même. ​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28700" y="9734678"/>
            <a:ext cx="5864227" cy="229422"/>
            <a:chOff x="0" y="0"/>
            <a:chExt cx="7818969" cy="30589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647978" y="1411390"/>
            <a:ext cx="6096232" cy="7748394"/>
            <a:chOff x="0" y="0"/>
            <a:chExt cx="1605592" cy="20407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05592" cy="2040729"/>
            </a:xfrm>
            <a:custGeom>
              <a:avLst/>
              <a:gdLst/>
              <a:ahLst/>
              <a:cxnLst/>
              <a:rect l="l" t="t" r="r" b="b"/>
              <a:pathLst>
                <a:path w="1605592" h="2040729">
                  <a:moveTo>
                    <a:pt x="0" y="0"/>
                  </a:moveTo>
                  <a:lnTo>
                    <a:pt x="1605592" y="0"/>
                  </a:lnTo>
                  <a:lnTo>
                    <a:pt x="1605592" y="2040729"/>
                  </a:lnTo>
                  <a:lnTo>
                    <a:pt x="0" y="2040729"/>
                  </a:lnTo>
                  <a:close/>
                </a:path>
              </a:pathLst>
            </a:custGeom>
            <a:solidFill>
              <a:srgbClr val="03737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605592" cy="21169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9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607557" y="1644690"/>
            <a:ext cx="5159043" cy="2506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TYPES DE FORMULAIRES​</a:t>
            </a:r>
          </a:p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CATÉGORIE 1​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607557" y="4975253"/>
            <a:ext cx="5911213" cy="83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FORMULAIRE DU REPRÉSENTANT PERSONNEL (B1)​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07557" y="6019304"/>
            <a:ext cx="4753241" cy="2891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FORMULAIRE DE RÉCLAMATION B1​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Remplissez le formulaire pour quelqu’un qui n’a pas la capacité mentale de le faire lui-même.​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28700" y="9734678"/>
            <a:ext cx="5864227" cy="229422"/>
            <a:chOff x="0" y="0"/>
            <a:chExt cx="7818969" cy="30589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8729013" y="1483897"/>
            <a:ext cx="5925766" cy="7603380"/>
          </a:xfrm>
          <a:custGeom>
            <a:avLst/>
            <a:gdLst/>
            <a:ahLst/>
            <a:cxnLst/>
            <a:rect l="l" t="t" r="r" b="b"/>
            <a:pathLst>
              <a:path w="5925766" h="7603380">
                <a:moveTo>
                  <a:pt x="0" y="0"/>
                </a:moveTo>
                <a:lnTo>
                  <a:pt x="5925767" y="0"/>
                </a:lnTo>
                <a:lnTo>
                  <a:pt x="5925767" y="7603380"/>
                </a:lnTo>
                <a:lnTo>
                  <a:pt x="0" y="76033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4965" t="-10205" r="-63595" b="-5579"/>
            </a:stretch>
          </a:blipFill>
          <a:ln w="38100" cap="sq">
            <a:solidFill>
              <a:srgbClr val="037373"/>
            </a:solidFill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>
            <a:off x="13074680" y="790723"/>
            <a:ext cx="2163559" cy="2163559"/>
          </a:xfrm>
          <a:custGeom>
            <a:avLst/>
            <a:gdLst/>
            <a:ahLst/>
            <a:cxnLst/>
            <a:rect l="l" t="t" r="r" b="b"/>
            <a:pathLst>
              <a:path w="2163559" h="2163559">
                <a:moveTo>
                  <a:pt x="0" y="0"/>
                </a:moveTo>
                <a:lnTo>
                  <a:pt x="2163559" y="0"/>
                </a:lnTo>
                <a:lnTo>
                  <a:pt x="2163559" y="2163559"/>
                </a:lnTo>
                <a:lnTo>
                  <a:pt x="0" y="21635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76485" y="1396379"/>
            <a:ext cx="6460896" cy="7619708"/>
            <a:chOff x="0" y="0"/>
            <a:chExt cx="1701635" cy="20068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01635" cy="2006837"/>
            </a:xfrm>
            <a:custGeom>
              <a:avLst/>
              <a:gdLst/>
              <a:ahLst/>
              <a:cxnLst/>
              <a:rect l="l" t="t" r="r" b="b"/>
              <a:pathLst>
                <a:path w="1701635" h="2006837">
                  <a:moveTo>
                    <a:pt x="0" y="0"/>
                  </a:moveTo>
                  <a:lnTo>
                    <a:pt x="1701635" y="0"/>
                  </a:lnTo>
                  <a:lnTo>
                    <a:pt x="1701635" y="2006837"/>
                  </a:lnTo>
                  <a:lnTo>
                    <a:pt x="0" y="2006837"/>
                  </a:lnTo>
                  <a:close/>
                </a:path>
              </a:pathLst>
            </a:custGeom>
            <a:solidFill>
              <a:srgbClr val="03737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701635" cy="20830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9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607557" y="1644690"/>
            <a:ext cx="5159043" cy="2506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TYPES DE FORMULAIRES​</a:t>
            </a:r>
          </a:p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CATÉGORIE 1​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607557" y="5143500"/>
            <a:ext cx="5822722" cy="83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FORMULAIRE DU REPRÉSENTANT DE LA SUCCESSION (C1)​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07557" y="6187551"/>
            <a:ext cx="4753241" cy="1920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FORMULAIRE DE RÉCLAMATION C1​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Remplissez le formulaire pour une personne décédée.​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28700" y="9734678"/>
            <a:ext cx="5864227" cy="229422"/>
            <a:chOff x="0" y="0"/>
            <a:chExt cx="7818969" cy="30589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8290760" y="1491059"/>
            <a:ext cx="6215656" cy="7425038"/>
          </a:xfrm>
          <a:custGeom>
            <a:avLst/>
            <a:gdLst/>
            <a:ahLst/>
            <a:cxnLst/>
            <a:rect l="l" t="t" r="r" b="b"/>
            <a:pathLst>
              <a:path w="6215656" h="7425038">
                <a:moveTo>
                  <a:pt x="0" y="0"/>
                </a:moveTo>
                <a:lnTo>
                  <a:pt x="6215656" y="0"/>
                </a:lnTo>
                <a:lnTo>
                  <a:pt x="6215656" y="7425038"/>
                </a:lnTo>
                <a:lnTo>
                  <a:pt x="0" y="74250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4377" t="-13893" r="-62114" b="-9347"/>
            </a:stretch>
          </a:blipFill>
          <a:ln w="38100" cap="sq">
            <a:solidFill>
              <a:srgbClr val="037373"/>
            </a:solidFill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>
            <a:off x="12938568" y="648636"/>
            <a:ext cx="2163559" cy="2163559"/>
          </a:xfrm>
          <a:custGeom>
            <a:avLst/>
            <a:gdLst/>
            <a:ahLst/>
            <a:cxnLst/>
            <a:rect l="l" t="t" r="r" b="b"/>
            <a:pathLst>
              <a:path w="2163559" h="2163559">
                <a:moveTo>
                  <a:pt x="0" y="0"/>
                </a:moveTo>
                <a:lnTo>
                  <a:pt x="2163559" y="0"/>
                </a:lnTo>
                <a:lnTo>
                  <a:pt x="2163559" y="2163559"/>
                </a:lnTo>
                <a:lnTo>
                  <a:pt x="0" y="21635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5719" y="3685307"/>
            <a:ext cx="17436562" cy="1642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39"/>
              </a:lnSpc>
            </a:pPr>
            <a:r>
              <a:rPr lang="en-US" sz="96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CATÉGORIE 1​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79586" y="6060828"/>
            <a:ext cx="14328827" cy="1455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 b="1" spc="839">
                <a:solidFill>
                  <a:srgbClr val="DF330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A </a:t>
            </a:r>
            <a:r>
              <a:rPr lang="en-US" sz="4199" b="1" spc="83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| RENSEIGNEMENTS SUR LE DEMANDEUR​</a:t>
            </a:r>
          </a:p>
        </p:txBody>
      </p:sp>
      <p:sp>
        <p:nvSpPr>
          <p:cNvPr id="4" name="AutoShape 4"/>
          <p:cNvSpPr/>
          <p:nvPr/>
        </p:nvSpPr>
        <p:spPr>
          <a:xfrm>
            <a:off x="8434614" y="5708403"/>
            <a:ext cx="1418771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>
            <a:off x="-1873964" y="-4305996"/>
            <a:ext cx="7976743" cy="7980102"/>
          </a:xfrm>
          <a:custGeom>
            <a:avLst/>
            <a:gdLst/>
            <a:ahLst/>
            <a:cxnLst/>
            <a:rect l="l" t="t" r="r" b="b"/>
            <a:pathLst>
              <a:path w="7976743" h="7980102">
                <a:moveTo>
                  <a:pt x="0" y="0"/>
                </a:moveTo>
                <a:lnTo>
                  <a:pt x="7976742" y="0"/>
                </a:lnTo>
                <a:lnTo>
                  <a:pt x="7976742" y="7980102"/>
                </a:lnTo>
                <a:lnTo>
                  <a:pt x="0" y="798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028700" y="9734678"/>
            <a:ext cx="5864227" cy="229422"/>
            <a:chOff x="0" y="0"/>
            <a:chExt cx="7818969" cy="30589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403299" y="-3857625"/>
            <a:ext cx="7712002" cy="7715250"/>
          </a:xfrm>
          <a:custGeom>
            <a:avLst/>
            <a:gdLst/>
            <a:ahLst/>
            <a:cxnLst/>
            <a:rect l="l" t="t" r="r" b="b"/>
            <a:pathLst>
              <a:path w="7712002" h="7715250">
                <a:moveTo>
                  <a:pt x="0" y="0"/>
                </a:moveTo>
                <a:lnTo>
                  <a:pt x="7712002" y="0"/>
                </a:lnTo>
                <a:lnTo>
                  <a:pt x="7712002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07557" y="1644690"/>
            <a:ext cx="5159043" cy="81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CATÉGORIE 1​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07557" y="2721608"/>
            <a:ext cx="3720295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A​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07557" y="3331195"/>
            <a:ext cx="2790024" cy="1434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PAGE 5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DU FORMULAIRE DE RÉCLAMATION​</a:t>
            </a:r>
          </a:p>
        </p:txBody>
      </p:sp>
      <p:sp>
        <p:nvSpPr>
          <p:cNvPr id="6" name="Freeform 6"/>
          <p:cNvSpPr/>
          <p:nvPr/>
        </p:nvSpPr>
        <p:spPr>
          <a:xfrm>
            <a:off x="5134291" y="3054401"/>
            <a:ext cx="10245572" cy="6249799"/>
          </a:xfrm>
          <a:custGeom>
            <a:avLst/>
            <a:gdLst/>
            <a:ahLst/>
            <a:cxnLst/>
            <a:rect l="l" t="t" r="r" b="b"/>
            <a:pathLst>
              <a:path w="10245572" h="6249799">
                <a:moveTo>
                  <a:pt x="0" y="0"/>
                </a:moveTo>
                <a:lnTo>
                  <a:pt x="10245572" y="0"/>
                </a:lnTo>
                <a:lnTo>
                  <a:pt x="10245572" y="6249798"/>
                </a:lnTo>
                <a:lnTo>
                  <a:pt x="0" y="62497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075293" y="5822455"/>
            <a:ext cx="2644575" cy="399992"/>
          </a:xfrm>
          <a:custGeom>
            <a:avLst/>
            <a:gdLst/>
            <a:ahLst/>
            <a:cxnLst/>
            <a:rect l="l" t="t" r="r" b="b"/>
            <a:pathLst>
              <a:path w="2644575" h="399992">
                <a:moveTo>
                  <a:pt x="0" y="0"/>
                </a:moveTo>
                <a:lnTo>
                  <a:pt x="2644575" y="0"/>
                </a:lnTo>
                <a:lnTo>
                  <a:pt x="2644575" y="399992"/>
                </a:lnTo>
                <a:lnTo>
                  <a:pt x="0" y="3999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028700" y="9734678"/>
            <a:ext cx="5864227" cy="229422"/>
            <a:chOff x="0" y="0"/>
            <a:chExt cx="7818969" cy="30589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07557" y="1644690"/>
            <a:ext cx="5159043" cy="81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CATÉGORIE 1​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07557" y="2721608"/>
            <a:ext cx="3720295" cy="41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07557" y="3331195"/>
            <a:ext cx="3186895" cy="1434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PAGE 5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DU FORMULAIRE DE RÉCLAMATION​</a:t>
            </a:r>
          </a:p>
        </p:txBody>
      </p:sp>
      <p:sp>
        <p:nvSpPr>
          <p:cNvPr id="5" name="Freeform 5" descr="Front Face of Secure Indian Status Card (Canadian)"/>
          <p:cNvSpPr/>
          <p:nvPr/>
        </p:nvSpPr>
        <p:spPr>
          <a:xfrm>
            <a:off x="5327852" y="3150942"/>
            <a:ext cx="7544053" cy="4836778"/>
          </a:xfrm>
          <a:custGeom>
            <a:avLst/>
            <a:gdLst/>
            <a:ahLst/>
            <a:cxnLst/>
            <a:rect l="l" t="t" r="r" b="b"/>
            <a:pathLst>
              <a:path w="7544053" h="4836778">
                <a:moveTo>
                  <a:pt x="0" y="0"/>
                </a:moveTo>
                <a:lnTo>
                  <a:pt x="7544053" y="0"/>
                </a:lnTo>
                <a:lnTo>
                  <a:pt x="7544053" y="4836778"/>
                </a:lnTo>
                <a:lnTo>
                  <a:pt x="0" y="48367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634487" y="4433025"/>
            <a:ext cx="1777377" cy="880725"/>
          </a:xfrm>
          <a:custGeom>
            <a:avLst/>
            <a:gdLst/>
            <a:ahLst/>
            <a:cxnLst/>
            <a:rect l="l" t="t" r="r" b="b"/>
            <a:pathLst>
              <a:path w="1777377" h="880725">
                <a:moveTo>
                  <a:pt x="0" y="0"/>
                </a:moveTo>
                <a:lnTo>
                  <a:pt x="1777377" y="0"/>
                </a:lnTo>
                <a:lnTo>
                  <a:pt x="1777377" y="880725"/>
                </a:lnTo>
                <a:lnTo>
                  <a:pt x="0" y="8807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9612" b="-42701"/>
            </a:stretch>
          </a:blipFill>
          <a:ln w="38100" cap="sq">
            <a:solidFill>
              <a:srgbClr val="DF330F"/>
            </a:solidFill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9365861" y="6600545"/>
            <a:ext cx="8554187" cy="2544871"/>
          </a:xfrm>
          <a:custGeom>
            <a:avLst/>
            <a:gdLst/>
            <a:ahLst/>
            <a:cxnLst/>
            <a:rect l="l" t="t" r="r" b="b"/>
            <a:pathLst>
              <a:path w="8554187" h="2544871">
                <a:moveTo>
                  <a:pt x="0" y="0"/>
                </a:moveTo>
                <a:lnTo>
                  <a:pt x="8554187" y="0"/>
                </a:lnTo>
                <a:lnTo>
                  <a:pt x="8554187" y="2544871"/>
                </a:lnTo>
                <a:lnTo>
                  <a:pt x="0" y="25448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1884341" y="6796873"/>
            <a:ext cx="4959029" cy="1445773"/>
          </a:xfrm>
          <a:custGeom>
            <a:avLst/>
            <a:gdLst/>
            <a:ahLst/>
            <a:cxnLst/>
            <a:rect l="l" t="t" r="r" b="b"/>
            <a:pathLst>
              <a:path w="4959029" h="1445773">
                <a:moveTo>
                  <a:pt x="0" y="0"/>
                </a:moveTo>
                <a:lnTo>
                  <a:pt x="4959029" y="0"/>
                </a:lnTo>
                <a:lnTo>
                  <a:pt x="4959029" y="1445772"/>
                </a:lnTo>
                <a:lnTo>
                  <a:pt x="0" y="14457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04" t="-159947" r="-16934" b="-146973"/>
            </a:stretch>
          </a:blipFill>
          <a:ln w="85725" cap="sq">
            <a:solidFill>
              <a:srgbClr val="DF330F"/>
            </a:solidFill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 rot="-10800000">
            <a:off x="13642955" y="7027713"/>
            <a:ext cx="1750198" cy="264717"/>
          </a:xfrm>
          <a:custGeom>
            <a:avLst/>
            <a:gdLst/>
            <a:ahLst/>
            <a:cxnLst/>
            <a:rect l="l" t="t" r="r" b="b"/>
            <a:pathLst>
              <a:path w="1750198" h="264717">
                <a:moveTo>
                  <a:pt x="0" y="0"/>
                </a:moveTo>
                <a:lnTo>
                  <a:pt x="1750197" y="0"/>
                </a:lnTo>
                <a:lnTo>
                  <a:pt x="1750197" y="264718"/>
                </a:lnTo>
                <a:lnTo>
                  <a:pt x="0" y="2647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2140144" y="7028487"/>
            <a:ext cx="2764085" cy="288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96"/>
              </a:lnSpc>
              <a:spcBef>
                <a:spcPct val="0"/>
              </a:spcBef>
            </a:pPr>
            <a:r>
              <a:rPr lang="en-US" sz="2033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Mary Jane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140144" y="7741395"/>
            <a:ext cx="2764085" cy="288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96"/>
              </a:lnSpc>
              <a:spcBef>
                <a:spcPct val="0"/>
              </a:spcBef>
            </a:pPr>
            <a:r>
              <a:rPr lang="en-US" sz="2033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Doe</a:t>
            </a:r>
          </a:p>
        </p:txBody>
      </p:sp>
      <p:sp>
        <p:nvSpPr>
          <p:cNvPr id="12" name="Freeform 12"/>
          <p:cNvSpPr/>
          <p:nvPr/>
        </p:nvSpPr>
        <p:spPr>
          <a:xfrm rot="-10800000">
            <a:off x="13642955" y="7740622"/>
            <a:ext cx="1750198" cy="264717"/>
          </a:xfrm>
          <a:custGeom>
            <a:avLst/>
            <a:gdLst/>
            <a:ahLst/>
            <a:cxnLst/>
            <a:rect l="l" t="t" r="r" b="b"/>
            <a:pathLst>
              <a:path w="1750198" h="264717">
                <a:moveTo>
                  <a:pt x="0" y="0"/>
                </a:moveTo>
                <a:lnTo>
                  <a:pt x="1750197" y="0"/>
                </a:lnTo>
                <a:lnTo>
                  <a:pt x="1750197" y="264717"/>
                </a:lnTo>
                <a:lnTo>
                  <a:pt x="0" y="2647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403299" y="-3857625"/>
            <a:ext cx="7712002" cy="7715250"/>
          </a:xfrm>
          <a:custGeom>
            <a:avLst/>
            <a:gdLst/>
            <a:ahLst/>
            <a:cxnLst/>
            <a:rect l="l" t="t" r="r" b="b"/>
            <a:pathLst>
              <a:path w="7712002" h="7715250">
                <a:moveTo>
                  <a:pt x="0" y="0"/>
                </a:moveTo>
                <a:lnTo>
                  <a:pt x="7712002" y="0"/>
                </a:lnTo>
                <a:lnTo>
                  <a:pt x="7712002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16000"/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flipH="1">
            <a:off x="10817856" y="4673392"/>
            <a:ext cx="2644575" cy="399992"/>
          </a:xfrm>
          <a:custGeom>
            <a:avLst/>
            <a:gdLst/>
            <a:ahLst/>
            <a:cxnLst/>
            <a:rect l="l" t="t" r="r" b="b"/>
            <a:pathLst>
              <a:path w="2644575" h="399992">
                <a:moveTo>
                  <a:pt x="2644575" y="0"/>
                </a:moveTo>
                <a:lnTo>
                  <a:pt x="0" y="0"/>
                </a:lnTo>
                <a:lnTo>
                  <a:pt x="0" y="399992"/>
                </a:lnTo>
                <a:lnTo>
                  <a:pt x="2644575" y="399992"/>
                </a:lnTo>
                <a:lnTo>
                  <a:pt x="264457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1028700" y="9734678"/>
            <a:ext cx="5864227" cy="229422"/>
            <a:chOff x="0" y="0"/>
            <a:chExt cx="7818969" cy="30589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403299" y="-3857625"/>
            <a:ext cx="7712002" cy="7715250"/>
          </a:xfrm>
          <a:custGeom>
            <a:avLst/>
            <a:gdLst/>
            <a:ahLst/>
            <a:cxnLst/>
            <a:rect l="l" t="t" r="r" b="b"/>
            <a:pathLst>
              <a:path w="7712002" h="7715250">
                <a:moveTo>
                  <a:pt x="0" y="0"/>
                </a:moveTo>
                <a:lnTo>
                  <a:pt x="7712002" y="0"/>
                </a:lnTo>
                <a:lnTo>
                  <a:pt x="7712002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9734678"/>
            <a:ext cx="5864227" cy="229422"/>
            <a:chOff x="0" y="0"/>
            <a:chExt cx="7818969" cy="30589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5" name="TextBox 5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6854373" y="1730415"/>
            <a:ext cx="7243011" cy="1810753"/>
          </a:xfrm>
          <a:custGeom>
            <a:avLst/>
            <a:gdLst/>
            <a:ahLst/>
            <a:cxnLst/>
            <a:rect l="l" t="t" r="r" b="b"/>
            <a:pathLst>
              <a:path w="7243011" h="1810753">
                <a:moveTo>
                  <a:pt x="0" y="0"/>
                </a:moveTo>
                <a:lnTo>
                  <a:pt x="7243011" y="0"/>
                </a:lnTo>
                <a:lnTo>
                  <a:pt x="7243011" y="1810753"/>
                </a:lnTo>
                <a:lnTo>
                  <a:pt x="0" y="18107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607557" y="1644690"/>
            <a:ext cx="5159043" cy="81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CATÉGORIE 1​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07557" y="2721608"/>
            <a:ext cx="3720295" cy="41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07557" y="3331195"/>
            <a:ext cx="3464427" cy="1434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PAGE 5 &amp; 6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DU FORMULAIRE DE RÉCLAMATION​</a:t>
            </a:r>
          </a:p>
        </p:txBody>
      </p:sp>
      <p:sp>
        <p:nvSpPr>
          <p:cNvPr id="10" name="Freeform 10"/>
          <p:cNvSpPr/>
          <p:nvPr/>
        </p:nvSpPr>
        <p:spPr>
          <a:xfrm>
            <a:off x="7229218" y="3360418"/>
            <a:ext cx="6508008" cy="5897882"/>
          </a:xfrm>
          <a:custGeom>
            <a:avLst/>
            <a:gdLst/>
            <a:ahLst/>
            <a:cxnLst/>
            <a:rect l="l" t="t" r="r" b="b"/>
            <a:pathLst>
              <a:path w="6508008" h="5897882">
                <a:moveTo>
                  <a:pt x="0" y="0"/>
                </a:moveTo>
                <a:lnTo>
                  <a:pt x="6508007" y="0"/>
                </a:lnTo>
                <a:lnTo>
                  <a:pt x="6508007" y="5897882"/>
                </a:lnTo>
                <a:lnTo>
                  <a:pt x="0" y="58978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403299" y="-3857625"/>
            <a:ext cx="7712002" cy="7715250"/>
          </a:xfrm>
          <a:custGeom>
            <a:avLst/>
            <a:gdLst/>
            <a:ahLst/>
            <a:cxnLst/>
            <a:rect l="l" t="t" r="r" b="b"/>
            <a:pathLst>
              <a:path w="7712002" h="7715250">
                <a:moveTo>
                  <a:pt x="0" y="0"/>
                </a:moveTo>
                <a:lnTo>
                  <a:pt x="7712002" y="0"/>
                </a:lnTo>
                <a:lnTo>
                  <a:pt x="7712002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07557" y="1644690"/>
            <a:ext cx="4330021" cy="81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CATÉGORIE 1​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28700" y="9734678"/>
            <a:ext cx="5864227" cy="229422"/>
            <a:chOff x="0" y="0"/>
            <a:chExt cx="7818969" cy="30589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395028" y="3140695"/>
            <a:ext cx="8236778" cy="1994602"/>
            <a:chOff x="0" y="0"/>
            <a:chExt cx="10982371" cy="2659469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10982371" cy="2659469"/>
              <a:chOff x="0" y="0"/>
              <a:chExt cx="3278737" cy="793973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3278737" cy="793973"/>
              </a:xfrm>
              <a:custGeom>
                <a:avLst/>
                <a:gdLst/>
                <a:ahLst/>
                <a:cxnLst/>
                <a:rect l="l" t="t" r="r" b="b"/>
                <a:pathLst>
                  <a:path w="3278737" h="793973">
                    <a:moveTo>
                      <a:pt x="0" y="0"/>
                    </a:moveTo>
                    <a:lnTo>
                      <a:pt x="3278737" y="0"/>
                    </a:lnTo>
                    <a:lnTo>
                      <a:pt x="3278737" y="793973"/>
                    </a:lnTo>
                    <a:lnTo>
                      <a:pt x="0" y="793973"/>
                    </a:lnTo>
                    <a:close/>
                  </a:path>
                </a:pathLst>
              </a:custGeom>
              <a:solidFill>
                <a:srgbClr val="F8A018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76200"/>
                <a:ext cx="3278737" cy="870173"/>
              </a:xfrm>
              <a:prstGeom prst="rect">
                <a:avLst/>
              </a:prstGeom>
            </p:spPr>
            <p:txBody>
              <a:bodyPr lIns="30853" tIns="30853" rIns="30853" bIns="30853" rtlCol="0" anchor="ctr"/>
              <a:lstStyle/>
              <a:p>
                <a:pPr algn="ctr">
                  <a:lnSpc>
                    <a:spcPts val="3899"/>
                  </a:lnSpc>
                </a:pPr>
                <a:endParaRPr/>
              </a:p>
            </p:txBody>
          </p:sp>
        </p:grpSp>
        <p:sp>
          <p:nvSpPr>
            <p:cNvPr id="11" name="Freeform 11"/>
            <p:cNvSpPr/>
            <p:nvPr/>
          </p:nvSpPr>
          <p:spPr>
            <a:xfrm>
              <a:off x="242139" y="196043"/>
              <a:ext cx="10498092" cy="2267384"/>
            </a:xfrm>
            <a:custGeom>
              <a:avLst/>
              <a:gdLst/>
              <a:ahLst/>
              <a:cxnLst/>
              <a:rect l="l" t="t" r="r" b="b"/>
              <a:pathLst>
                <a:path w="10498092" h="2267384">
                  <a:moveTo>
                    <a:pt x="0" y="0"/>
                  </a:moveTo>
                  <a:lnTo>
                    <a:pt x="10498092" y="0"/>
                  </a:lnTo>
                  <a:lnTo>
                    <a:pt x="10498092" y="2267383"/>
                  </a:lnTo>
                  <a:lnTo>
                    <a:pt x="0" y="2267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367" t="-11130" r="-2381" b="-10118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5395028" y="5272757"/>
            <a:ext cx="8236778" cy="1576248"/>
            <a:chOff x="0" y="0"/>
            <a:chExt cx="10982371" cy="2101664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10982371" cy="2101664"/>
              <a:chOff x="0" y="0"/>
              <a:chExt cx="1991340" cy="381077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991340" cy="381077"/>
              </a:xfrm>
              <a:custGeom>
                <a:avLst/>
                <a:gdLst/>
                <a:ahLst/>
                <a:cxnLst/>
                <a:rect l="l" t="t" r="r" b="b"/>
                <a:pathLst>
                  <a:path w="1991340" h="381077">
                    <a:moveTo>
                      <a:pt x="0" y="0"/>
                    </a:moveTo>
                    <a:lnTo>
                      <a:pt x="1991340" y="0"/>
                    </a:lnTo>
                    <a:lnTo>
                      <a:pt x="1991340" y="381077"/>
                    </a:lnTo>
                    <a:lnTo>
                      <a:pt x="0" y="381077"/>
                    </a:lnTo>
                    <a:close/>
                  </a:path>
                </a:pathLst>
              </a:custGeom>
              <a:solidFill>
                <a:srgbClr val="F8A018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76200"/>
                <a:ext cx="1991340" cy="45727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899"/>
                  </a:lnSpc>
                </a:pPr>
                <a:endParaRPr/>
              </a:p>
            </p:txBody>
          </p:sp>
        </p:grpSp>
        <p:sp>
          <p:nvSpPr>
            <p:cNvPr id="16" name="Freeform 16"/>
            <p:cNvSpPr/>
            <p:nvPr/>
          </p:nvSpPr>
          <p:spPr>
            <a:xfrm>
              <a:off x="200979" y="174608"/>
              <a:ext cx="10555675" cy="1721223"/>
            </a:xfrm>
            <a:custGeom>
              <a:avLst/>
              <a:gdLst/>
              <a:ahLst/>
              <a:cxnLst/>
              <a:rect l="l" t="t" r="r" b="b"/>
              <a:pathLst>
                <a:path w="10555675" h="1721223">
                  <a:moveTo>
                    <a:pt x="0" y="0"/>
                  </a:moveTo>
                  <a:lnTo>
                    <a:pt x="10555675" y="0"/>
                  </a:lnTo>
                  <a:lnTo>
                    <a:pt x="10555675" y="1721223"/>
                  </a:lnTo>
                  <a:lnTo>
                    <a:pt x="0" y="17212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4982" t="-92350" r="-5979" b="-424344"/>
              </a:stretch>
            </a:blipFill>
          </p:spPr>
        </p:sp>
      </p:grpSp>
      <p:sp>
        <p:nvSpPr>
          <p:cNvPr id="17" name="TextBox 17"/>
          <p:cNvSpPr txBox="1"/>
          <p:nvPr/>
        </p:nvSpPr>
        <p:spPr>
          <a:xfrm>
            <a:off x="1607557" y="2721608"/>
            <a:ext cx="2975013" cy="41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07557" y="3331195"/>
            <a:ext cx="2822871" cy="1434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PAGE 5 &amp; 6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DU FORMULAIRE DE RÉCLAMATION​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5395028" y="6983900"/>
            <a:ext cx="8236778" cy="1155074"/>
            <a:chOff x="0" y="0"/>
            <a:chExt cx="10982371" cy="1540099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10982371" cy="1540099"/>
              <a:chOff x="0" y="0"/>
              <a:chExt cx="3278737" cy="45979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3278737" cy="459790"/>
              </a:xfrm>
              <a:custGeom>
                <a:avLst/>
                <a:gdLst/>
                <a:ahLst/>
                <a:cxnLst/>
                <a:rect l="l" t="t" r="r" b="b"/>
                <a:pathLst>
                  <a:path w="3278737" h="459790">
                    <a:moveTo>
                      <a:pt x="0" y="0"/>
                    </a:moveTo>
                    <a:lnTo>
                      <a:pt x="3278737" y="0"/>
                    </a:lnTo>
                    <a:lnTo>
                      <a:pt x="3278737" y="459790"/>
                    </a:lnTo>
                    <a:lnTo>
                      <a:pt x="0" y="459790"/>
                    </a:lnTo>
                    <a:close/>
                  </a:path>
                </a:pathLst>
              </a:custGeom>
              <a:solidFill>
                <a:srgbClr val="F8A018"/>
              </a:solidFill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76200"/>
                <a:ext cx="3278737" cy="535990"/>
              </a:xfrm>
              <a:prstGeom prst="rect">
                <a:avLst/>
              </a:prstGeom>
            </p:spPr>
            <p:txBody>
              <a:bodyPr lIns="30853" tIns="30853" rIns="30853" bIns="30853" rtlCol="0" anchor="ctr"/>
              <a:lstStyle/>
              <a:p>
                <a:pPr algn="ctr">
                  <a:lnSpc>
                    <a:spcPts val="3899"/>
                  </a:lnSpc>
                </a:pPr>
                <a:endParaRPr/>
              </a:p>
            </p:txBody>
          </p:sp>
        </p:grpSp>
        <p:sp>
          <p:nvSpPr>
            <p:cNvPr id="23" name="Freeform 23"/>
            <p:cNvSpPr/>
            <p:nvPr/>
          </p:nvSpPr>
          <p:spPr>
            <a:xfrm>
              <a:off x="198117" y="191668"/>
              <a:ext cx="10620411" cy="1160876"/>
            </a:xfrm>
            <a:custGeom>
              <a:avLst/>
              <a:gdLst/>
              <a:ahLst/>
              <a:cxnLst/>
              <a:rect l="l" t="t" r="r" b="b"/>
              <a:pathLst>
                <a:path w="10620411" h="1160876">
                  <a:moveTo>
                    <a:pt x="0" y="0"/>
                  </a:moveTo>
                  <a:lnTo>
                    <a:pt x="10620411" y="0"/>
                  </a:lnTo>
                  <a:lnTo>
                    <a:pt x="10620411" y="1160875"/>
                  </a:lnTo>
                  <a:lnTo>
                    <a:pt x="0" y="11608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026" t="-278761" r="-6186" b="-543294"/>
              </a:stretch>
            </a:blipFill>
          </p:spPr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403299" y="-3857625"/>
            <a:ext cx="7712002" cy="7715250"/>
          </a:xfrm>
          <a:custGeom>
            <a:avLst/>
            <a:gdLst/>
            <a:ahLst/>
            <a:cxnLst/>
            <a:rect l="l" t="t" r="r" b="b"/>
            <a:pathLst>
              <a:path w="7712002" h="7715250">
                <a:moveTo>
                  <a:pt x="0" y="0"/>
                </a:moveTo>
                <a:lnTo>
                  <a:pt x="7712002" y="0"/>
                </a:lnTo>
                <a:lnTo>
                  <a:pt x="7712002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07557" y="1644690"/>
            <a:ext cx="5159043" cy="81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CATÉGORIE 1​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07557" y="2721608"/>
            <a:ext cx="2975013" cy="41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07557" y="3331195"/>
            <a:ext cx="2822871" cy="1434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PAGE 6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DU FORMULAIRE DE RÉCLAMATION​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5363565" y="3140695"/>
            <a:ext cx="7916723" cy="2413763"/>
            <a:chOff x="0" y="0"/>
            <a:chExt cx="10555631" cy="3218351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10555631" cy="3218351"/>
              <a:chOff x="0" y="0"/>
              <a:chExt cx="3278737" cy="999668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3278737" cy="999668"/>
              </a:xfrm>
              <a:custGeom>
                <a:avLst/>
                <a:gdLst/>
                <a:ahLst/>
                <a:cxnLst/>
                <a:rect l="l" t="t" r="r" b="b"/>
                <a:pathLst>
                  <a:path w="3278737" h="999668">
                    <a:moveTo>
                      <a:pt x="0" y="0"/>
                    </a:moveTo>
                    <a:lnTo>
                      <a:pt x="3278737" y="0"/>
                    </a:lnTo>
                    <a:lnTo>
                      <a:pt x="3278737" y="999668"/>
                    </a:lnTo>
                    <a:lnTo>
                      <a:pt x="0" y="999668"/>
                    </a:lnTo>
                    <a:close/>
                  </a:path>
                </a:pathLst>
              </a:custGeom>
              <a:solidFill>
                <a:srgbClr val="F8A018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76200"/>
                <a:ext cx="3278737" cy="1075868"/>
              </a:xfrm>
              <a:prstGeom prst="rect">
                <a:avLst/>
              </a:prstGeom>
            </p:spPr>
            <p:txBody>
              <a:bodyPr lIns="30853" tIns="30853" rIns="30853" bIns="30853" rtlCol="0" anchor="ctr"/>
              <a:lstStyle/>
              <a:p>
                <a:pPr algn="ctr">
                  <a:lnSpc>
                    <a:spcPts val="3899"/>
                  </a:lnSpc>
                </a:pPr>
                <a:endParaRPr/>
              </a:p>
            </p:txBody>
          </p:sp>
        </p:grpSp>
        <p:sp>
          <p:nvSpPr>
            <p:cNvPr id="10" name="Freeform 10"/>
            <p:cNvSpPr/>
            <p:nvPr/>
          </p:nvSpPr>
          <p:spPr>
            <a:xfrm>
              <a:off x="211759" y="190336"/>
              <a:ext cx="10132113" cy="2783140"/>
            </a:xfrm>
            <a:custGeom>
              <a:avLst/>
              <a:gdLst/>
              <a:ahLst/>
              <a:cxnLst/>
              <a:rect l="l" t="t" r="r" b="b"/>
              <a:pathLst>
                <a:path w="10132113" h="2783140">
                  <a:moveTo>
                    <a:pt x="0" y="0"/>
                  </a:moveTo>
                  <a:lnTo>
                    <a:pt x="10132113" y="0"/>
                  </a:lnTo>
                  <a:lnTo>
                    <a:pt x="10132113" y="2783139"/>
                  </a:lnTo>
                  <a:lnTo>
                    <a:pt x="0" y="27831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386" t="-146619" r="-6031" b="-117673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5363565" y="5693971"/>
            <a:ext cx="7916723" cy="1335602"/>
            <a:chOff x="0" y="0"/>
            <a:chExt cx="10555631" cy="1780802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10555631" cy="1780802"/>
              <a:chOff x="0" y="0"/>
              <a:chExt cx="3278737" cy="553144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3278737" cy="553144"/>
              </a:xfrm>
              <a:custGeom>
                <a:avLst/>
                <a:gdLst/>
                <a:ahLst/>
                <a:cxnLst/>
                <a:rect l="l" t="t" r="r" b="b"/>
                <a:pathLst>
                  <a:path w="3278737" h="553144">
                    <a:moveTo>
                      <a:pt x="0" y="0"/>
                    </a:moveTo>
                    <a:lnTo>
                      <a:pt x="3278737" y="0"/>
                    </a:lnTo>
                    <a:lnTo>
                      <a:pt x="3278737" y="553144"/>
                    </a:lnTo>
                    <a:lnTo>
                      <a:pt x="0" y="553144"/>
                    </a:lnTo>
                    <a:close/>
                  </a:path>
                </a:pathLst>
              </a:custGeom>
              <a:solidFill>
                <a:srgbClr val="F8A018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76200"/>
                <a:ext cx="3278737" cy="629344"/>
              </a:xfrm>
              <a:prstGeom prst="rect">
                <a:avLst/>
              </a:prstGeom>
            </p:spPr>
            <p:txBody>
              <a:bodyPr lIns="30853" tIns="30853" rIns="30853" bIns="30853" rtlCol="0" anchor="ctr"/>
              <a:lstStyle/>
              <a:p>
                <a:pPr algn="ctr">
                  <a:lnSpc>
                    <a:spcPts val="3899"/>
                  </a:lnSpc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205268" y="195132"/>
              <a:ext cx="10145094" cy="1351249"/>
            </a:xfrm>
            <a:custGeom>
              <a:avLst/>
              <a:gdLst/>
              <a:ahLst/>
              <a:cxnLst/>
              <a:rect l="l" t="t" r="r" b="b"/>
              <a:pathLst>
                <a:path w="10145094" h="1351249">
                  <a:moveTo>
                    <a:pt x="0" y="0"/>
                  </a:moveTo>
                  <a:lnTo>
                    <a:pt x="10145094" y="0"/>
                  </a:lnTo>
                  <a:lnTo>
                    <a:pt x="10145094" y="1351249"/>
                  </a:lnTo>
                  <a:lnTo>
                    <a:pt x="0" y="13512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974" t="-509255" r="-6355" b="-148239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5363565" y="7169199"/>
            <a:ext cx="7916723" cy="1335602"/>
            <a:chOff x="0" y="0"/>
            <a:chExt cx="10555631" cy="1780802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10555631" cy="1780802"/>
              <a:chOff x="0" y="0"/>
              <a:chExt cx="3278737" cy="55314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3278737" cy="553144"/>
              </a:xfrm>
              <a:custGeom>
                <a:avLst/>
                <a:gdLst/>
                <a:ahLst/>
                <a:cxnLst/>
                <a:rect l="l" t="t" r="r" b="b"/>
                <a:pathLst>
                  <a:path w="3278737" h="553144">
                    <a:moveTo>
                      <a:pt x="0" y="0"/>
                    </a:moveTo>
                    <a:lnTo>
                      <a:pt x="3278737" y="0"/>
                    </a:lnTo>
                    <a:lnTo>
                      <a:pt x="3278737" y="553144"/>
                    </a:lnTo>
                    <a:lnTo>
                      <a:pt x="0" y="553144"/>
                    </a:lnTo>
                    <a:close/>
                  </a:path>
                </a:pathLst>
              </a:custGeom>
              <a:solidFill>
                <a:srgbClr val="F8A018"/>
              </a:solidFill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76200"/>
                <a:ext cx="3278737" cy="629344"/>
              </a:xfrm>
              <a:prstGeom prst="rect">
                <a:avLst/>
              </a:prstGeom>
            </p:spPr>
            <p:txBody>
              <a:bodyPr lIns="30853" tIns="30853" rIns="30853" bIns="30853" rtlCol="0" anchor="ctr"/>
              <a:lstStyle/>
              <a:p>
                <a:pPr algn="ctr">
                  <a:lnSpc>
                    <a:spcPts val="3899"/>
                  </a:lnSpc>
                </a:pPr>
                <a:endParaRPr/>
              </a:p>
            </p:txBody>
          </p:sp>
        </p:grpSp>
        <p:sp>
          <p:nvSpPr>
            <p:cNvPr id="20" name="Freeform 20"/>
            <p:cNvSpPr/>
            <p:nvPr/>
          </p:nvSpPr>
          <p:spPr>
            <a:xfrm>
              <a:off x="205268" y="219492"/>
              <a:ext cx="10145094" cy="1411737"/>
            </a:xfrm>
            <a:custGeom>
              <a:avLst/>
              <a:gdLst/>
              <a:ahLst/>
              <a:cxnLst/>
              <a:rect l="l" t="t" r="r" b="b"/>
              <a:pathLst>
                <a:path w="10145094" h="1411737">
                  <a:moveTo>
                    <a:pt x="0" y="0"/>
                  </a:moveTo>
                  <a:lnTo>
                    <a:pt x="10145094" y="0"/>
                  </a:lnTo>
                  <a:lnTo>
                    <a:pt x="10145094" y="1411737"/>
                  </a:lnTo>
                  <a:lnTo>
                    <a:pt x="0" y="1411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911" t="-576701" r="-6178" b="-46775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1028700" y="9734678"/>
            <a:ext cx="5864227" cy="229422"/>
            <a:chOff x="0" y="0"/>
            <a:chExt cx="7818969" cy="30589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07557" y="1644690"/>
            <a:ext cx="5159043" cy="81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CATÉGORIE 1​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07557" y="2721608"/>
            <a:ext cx="3720295" cy="41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07557" y="3331195"/>
            <a:ext cx="3021974" cy="1434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PAGE 7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DU FORMULAIRE DE RÉCLAMATION​</a:t>
            </a:r>
          </a:p>
        </p:txBody>
      </p:sp>
      <p:sp>
        <p:nvSpPr>
          <p:cNvPr id="5" name="Freeform 5"/>
          <p:cNvSpPr/>
          <p:nvPr/>
        </p:nvSpPr>
        <p:spPr>
          <a:xfrm>
            <a:off x="3999259" y="5143500"/>
            <a:ext cx="2409560" cy="364446"/>
          </a:xfrm>
          <a:custGeom>
            <a:avLst/>
            <a:gdLst/>
            <a:ahLst/>
            <a:cxnLst/>
            <a:rect l="l" t="t" r="r" b="b"/>
            <a:pathLst>
              <a:path w="2409560" h="364446">
                <a:moveTo>
                  <a:pt x="0" y="0"/>
                </a:moveTo>
                <a:lnTo>
                  <a:pt x="2409560" y="0"/>
                </a:lnTo>
                <a:lnTo>
                  <a:pt x="2409560" y="364446"/>
                </a:lnTo>
                <a:lnTo>
                  <a:pt x="0" y="3644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403299" y="-3857625"/>
            <a:ext cx="7712002" cy="7715250"/>
          </a:xfrm>
          <a:custGeom>
            <a:avLst/>
            <a:gdLst/>
            <a:ahLst/>
            <a:cxnLst/>
            <a:rect l="l" t="t" r="r" b="b"/>
            <a:pathLst>
              <a:path w="7712002" h="7715250">
                <a:moveTo>
                  <a:pt x="0" y="0"/>
                </a:moveTo>
                <a:lnTo>
                  <a:pt x="7712002" y="0"/>
                </a:lnTo>
                <a:lnTo>
                  <a:pt x="7712002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6000"/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028700" y="9734678"/>
            <a:ext cx="5864227" cy="229422"/>
            <a:chOff x="0" y="0"/>
            <a:chExt cx="7818969" cy="30589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6892927" y="2721608"/>
            <a:ext cx="7626629" cy="6701900"/>
          </a:xfrm>
          <a:custGeom>
            <a:avLst/>
            <a:gdLst/>
            <a:ahLst/>
            <a:cxnLst/>
            <a:rect l="l" t="t" r="r" b="b"/>
            <a:pathLst>
              <a:path w="7626629" h="6701900">
                <a:moveTo>
                  <a:pt x="0" y="0"/>
                </a:moveTo>
                <a:lnTo>
                  <a:pt x="7626628" y="0"/>
                </a:lnTo>
                <a:lnTo>
                  <a:pt x="7626628" y="6701900"/>
                </a:lnTo>
                <a:lnTo>
                  <a:pt x="0" y="67019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403299" y="-3857625"/>
            <a:ext cx="7712002" cy="7715250"/>
          </a:xfrm>
          <a:custGeom>
            <a:avLst/>
            <a:gdLst/>
            <a:ahLst/>
            <a:cxnLst/>
            <a:rect l="l" t="t" r="r" b="b"/>
            <a:pathLst>
              <a:path w="7712002" h="7715250">
                <a:moveTo>
                  <a:pt x="0" y="0"/>
                </a:moveTo>
                <a:lnTo>
                  <a:pt x="7712002" y="0"/>
                </a:lnTo>
                <a:lnTo>
                  <a:pt x="7712002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467705" y="5143500"/>
            <a:ext cx="2409560" cy="364446"/>
          </a:xfrm>
          <a:custGeom>
            <a:avLst/>
            <a:gdLst/>
            <a:ahLst/>
            <a:cxnLst/>
            <a:rect l="l" t="t" r="r" b="b"/>
            <a:pathLst>
              <a:path w="2409560" h="364446">
                <a:moveTo>
                  <a:pt x="0" y="0"/>
                </a:moveTo>
                <a:lnTo>
                  <a:pt x="2409560" y="0"/>
                </a:lnTo>
                <a:lnTo>
                  <a:pt x="2409560" y="364446"/>
                </a:lnTo>
                <a:lnTo>
                  <a:pt x="0" y="3644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28700" y="9734678"/>
            <a:ext cx="5864227" cy="229422"/>
            <a:chOff x="0" y="0"/>
            <a:chExt cx="7818969" cy="30589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5877265" y="3407395"/>
            <a:ext cx="10991751" cy="5166123"/>
          </a:xfrm>
          <a:custGeom>
            <a:avLst/>
            <a:gdLst/>
            <a:ahLst/>
            <a:cxnLst/>
            <a:rect l="l" t="t" r="r" b="b"/>
            <a:pathLst>
              <a:path w="10991751" h="5166123">
                <a:moveTo>
                  <a:pt x="0" y="0"/>
                </a:moveTo>
                <a:lnTo>
                  <a:pt x="10991751" y="0"/>
                </a:lnTo>
                <a:lnTo>
                  <a:pt x="10991751" y="5166123"/>
                </a:lnTo>
                <a:lnTo>
                  <a:pt x="0" y="51661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607557" y="1644690"/>
            <a:ext cx="5159043" cy="81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CATÉGORIE 1​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07557" y="2721608"/>
            <a:ext cx="3720295" cy="41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07557" y="3331195"/>
            <a:ext cx="3442305" cy="1434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PAGE 8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DU FORMULAIRE DE RÉCLAMATION​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67705" y="4913652"/>
            <a:ext cx="2409560" cy="364446"/>
          </a:xfrm>
          <a:custGeom>
            <a:avLst/>
            <a:gdLst/>
            <a:ahLst/>
            <a:cxnLst/>
            <a:rect l="l" t="t" r="r" b="b"/>
            <a:pathLst>
              <a:path w="2409560" h="364446">
                <a:moveTo>
                  <a:pt x="0" y="0"/>
                </a:moveTo>
                <a:lnTo>
                  <a:pt x="2409560" y="0"/>
                </a:lnTo>
                <a:lnTo>
                  <a:pt x="2409560" y="364446"/>
                </a:lnTo>
                <a:lnTo>
                  <a:pt x="0" y="3644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327852" y="4385683"/>
            <a:ext cx="12624961" cy="2430305"/>
          </a:xfrm>
          <a:custGeom>
            <a:avLst/>
            <a:gdLst/>
            <a:ahLst/>
            <a:cxnLst/>
            <a:rect l="l" t="t" r="r" b="b"/>
            <a:pathLst>
              <a:path w="12624961" h="2430305">
                <a:moveTo>
                  <a:pt x="0" y="0"/>
                </a:moveTo>
                <a:lnTo>
                  <a:pt x="12624961" y="0"/>
                </a:lnTo>
                <a:lnTo>
                  <a:pt x="12624961" y="2430305"/>
                </a:lnTo>
                <a:lnTo>
                  <a:pt x="0" y="24303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403299" y="-3857625"/>
            <a:ext cx="7712002" cy="7715250"/>
          </a:xfrm>
          <a:custGeom>
            <a:avLst/>
            <a:gdLst/>
            <a:ahLst/>
            <a:cxnLst/>
            <a:rect l="l" t="t" r="r" b="b"/>
            <a:pathLst>
              <a:path w="7712002" h="7715250">
                <a:moveTo>
                  <a:pt x="0" y="0"/>
                </a:moveTo>
                <a:lnTo>
                  <a:pt x="7712002" y="0"/>
                </a:lnTo>
                <a:lnTo>
                  <a:pt x="7712002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6000"/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028700" y="9734678"/>
            <a:ext cx="5864227" cy="229422"/>
            <a:chOff x="0" y="0"/>
            <a:chExt cx="7818969" cy="30589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607557" y="1644690"/>
            <a:ext cx="5159043" cy="81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CATÉGORIE 1​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07557" y="2721608"/>
            <a:ext cx="3720295" cy="41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07557" y="3331195"/>
            <a:ext cx="3530795" cy="1434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PAGE 8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DU FORMULAIRE DE RÉCLAMATION​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403299" y="-3857625"/>
            <a:ext cx="7712002" cy="7715250"/>
          </a:xfrm>
          <a:custGeom>
            <a:avLst/>
            <a:gdLst/>
            <a:ahLst/>
            <a:cxnLst/>
            <a:rect l="l" t="t" r="r" b="b"/>
            <a:pathLst>
              <a:path w="7712002" h="7715250">
                <a:moveTo>
                  <a:pt x="0" y="0"/>
                </a:moveTo>
                <a:lnTo>
                  <a:pt x="7712002" y="0"/>
                </a:lnTo>
                <a:lnTo>
                  <a:pt x="7712002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327852" y="3140695"/>
            <a:ext cx="11116235" cy="5780442"/>
          </a:xfrm>
          <a:custGeom>
            <a:avLst/>
            <a:gdLst/>
            <a:ahLst/>
            <a:cxnLst/>
            <a:rect l="l" t="t" r="r" b="b"/>
            <a:pathLst>
              <a:path w="11116235" h="5780442">
                <a:moveTo>
                  <a:pt x="0" y="0"/>
                </a:moveTo>
                <a:lnTo>
                  <a:pt x="11116235" y="0"/>
                </a:lnTo>
                <a:lnTo>
                  <a:pt x="11116235" y="5780442"/>
                </a:lnTo>
                <a:lnTo>
                  <a:pt x="0" y="57804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918292" y="5718160"/>
            <a:ext cx="2409560" cy="364446"/>
          </a:xfrm>
          <a:custGeom>
            <a:avLst/>
            <a:gdLst/>
            <a:ahLst/>
            <a:cxnLst/>
            <a:rect l="l" t="t" r="r" b="b"/>
            <a:pathLst>
              <a:path w="2409560" h="364446">
                <a:moveTo>
                  <a:pt x="0" y="0"/>
                </a:moveTo>
                <a:lnTo>
                  <a:pt x="2409560" y="0"/>
                </a:lnTo>
                <a:lnTo>
                  <a:pt x="2409560" y="364446"/>
                </a:lnTo>
                <a:lnTo>
                  <a:pt x="0" y="3644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607557" y="1644690"/>
            <a:ext cx="5159043" cy="81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CATÉGORIE 1​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607557" y="2721608"/>
            <a:ext cx="3720295" cy="41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07557" y="3331195"/>
            <a:ext cx="3331692" cy="1434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PAGE 9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DU FORMULAIRE DE RÉCLAMATION​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28700" y="9734678"/>
            <a:ext cx="5864227" cy="229422"/>
            <a:chOff x="0" y="0"/>
            <a:chExt cx="7818969" cy="30589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07557" y="1644690"/>
            <a:ext cx="5159043" cy="81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CATÉGORIE 1​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07557" y="2721608"/>
            <a:ext cx="3720295" cy="41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07557" y="3331195"/>
            <a:ext cx="5285370" cy="1434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PAGE 10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DU FORMULAIRE DE RÉCLAMATION​</a:t>
            </a:r>
          </a:p>
        </p:txBody>
      </p:sp>
      <p:sp>
        <p:nvSpPr>
          <p:cNvPr id="5" name="Freeform 5"/>
          <p:cNvSpPr/>
          <p:nvPr/>
        </p:nvSpPr>
        <p:spPr>
          <a:xfrm>
            <a:off x="13403299" y="-3857625"/>
            <a:ext cx="7712002" cy="7715250"/>
          </a:xfrm>
          <a:custGeom>
            <a:avLst/>
            <a:gdLst/>
            <a:ahLst/>
            <a:cxnLst/>
            <a:rect l="l" t="t" r="r" b="b"/>
            <a:pathLst>
              <a:path w="7712002" h="7715250">
                <a:moveTo>
                  <a:pt x="0" y="0"/>
                </a:moveTo>
                <a:lnTo>
                  <a:pt x="7712002" y="0"/>
                </a:lnTo>
                <a:lnTo>
                  <a:pt x="7712002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064362" y="3771981"/>
            <a:ext cx="10194938" cy="6027757"/>
          </a:xfrm>
          <a:custGeom>
            <a:avLst/>
            <a:gdLst/>
            <a:ahLst/>
            <a:cxnLst/>
            <a:rect l="l" t="t" r="r" b="b"/>
            <a:pathLst>
              <a:path w="10194938" h="6027757">
                <a:moveTo>
                  <a:pt x="0" y="0"/>
                </a:moveTo>
                <a:lnTo>
                  <a:pt x="10194938" y="0"/>
                </a:lnTo>
                <a:lnTo>
                  <a:pt x="10194938" y="6027757"/>
                </a:lnTo>
                <a:lnTo>
                  <a:pt x="0" y="60277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 descr="Front Face of Secure Indian Status Card (Canadian)"/>
          <p:cNvSpPr/>
          <p:nvPr/>
        </p:nvSpPr>
        <p:spPr>
          <a:xfrm>
            <a:off x="1607557" y="4761392"/>
            <a:ext cx="5229122" cy="3352588"/>
          </a:xfrm>
          <a:custGeom>
            <a:avLst/>
            <a:gdLst/>
            <a:ahLst/>
            <a:cxnLst/>
            <a:rect l="l" t="t" r="r" b="b"/>
            <a:pathLst>
              <a:path w="5229122" h="3352588">
                <a:moveTo>
                  <a:pt x="0" y="0"/>
                </a:moveTo>
                <a:lnTo>
                  <a:pt x="5229122" y="0"/>
                </a:lnTo>
                <a:lnTo>
                  <a:pt x="5229122" y="3352588"/>
                </a:lnTo>
                <a:lnTo>
                  <a:pt x="0" y="3352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203370" y="5289727"/>
            <a:ext cx="1567324" cy="438782"/>
          </a:xfrm>
          <a:custGeom>
            <a:avLst/>
            <a:gdLst/>
            <a:ahLst/>
            <a:cxnLst/>
            <a:rect l="l" t="t" r="r" b="b"/>
            <a:pathLst>
              <a:path w="1567324" h="438782">
                <a:moveTo>
                  <a:pt x="0" y="0"/>
                </a:moveTo>
                <a:lnTo>
                  <a:pt x="1567323" y="0"/>
                </a:lnTo>
                <a:lnTo>
                  <a:pt x="1567323" y="438781"/>
                </a:lnTo>
                <a:lnTo>
                  <a:pt x="0" y="4387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31396" r="-5434" b="-146158"/>
            </a:stretch>
          </a:blipFill>
          <a:ln w="38100" cap="sq">
            <a:solidFill>
              <a:srgbClr val="DF330F"/>
            </a:solidFill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3203370" y="7494056"/>
            <a:ext cx="2603654" cy="319240"/>
          </a:xfrm>
          <a:custGeom>
            <a:avLst/>
            <a:gdLst/>
            <a:ahLst/>
            <a:cxnLst/>
            <a:rect l="l" t="t" r="r" b="b"/>
            <a:pathLst>
              <a:path w="2603654" h="319240">
                <a:moveTo>
                  <a:pt x="0" y="0"/>
                </a:moveTo>
                <a:lnTo>
                  <a:pt x="2603654" y="0"/>
                </a:lnTo>
                <a:lnTo>
                  <a:pt x="2603654" y="319240"/>
                </a:lnTo>
                <a:lnTo>
                  <a:pt x="0" y="3192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365320" b="-352302"/>
            </a:stretch>
          </a:blipFill>
          <a:ln w="38100" cap="sq">
            <a:solidFill>
              <a:srgbClr val="DF330F"/>
            </a:solidFill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10137244" y="5143500"/>
            <a:ext cx="5960943" cy="1062094"/>
          </a:xfrm>
          <a:custGeom>
            <a:avLst/>
            <a:gdLst/>
            <a:ahLst/>
            <a:cxnLst/>
            <a:rect l="l" t="t" r="r" b="b"/>
            <a:pathLst>
              <a:path w="5960943" h="1062094">
                <a:moveTo>
                  <a:pt x="0" y="0"/>
                </a:moveTo>
                <a:lnTo>
                  <a:pt x="5960942" y="0"/>
                </a:lnTo>
                <a:lnTo>
                  <a:pt x="5960942" y="1062094"/>
                </a:lnTo>
                <a:lnTo>
                  <a:pt x="0" y="10620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29106" r="-3248" b="-251820"/>
            </a:stretch>
          </a:blipFill>
          <a:ln w="85725" cap="sq">
            <a:solidFill>
              <a:srgbClr val="DF330F"/>
            </a:solidFill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rot="-10800000">
            <a:off x="11720870" y="5524526"/>
            <a:ext cx="1742305" cy="263524"/>
          </a:xfrm>
          <a:custGeom>
            <a:avLst/>
            <a:gdLst/>
            <a:ahLst/>
            <a:cxnLst/>
            <a:rect l="l" t="t" r="r" b="b"/>
            <a:pathLst>
              <a:path w="1742305" h="263524">
                <a:moveTo>
                  <a:pt x="0" y="0"/>
                </a:moveTo>
                <a:lnTo>
                  <a:pt x="1742305" y="0"/>
                </a:lnTo>
                <a:lnTo>
                  <a:pt x="1742305" y="263524"/>
                </a:lnTo>
                <a:lnTo>
                  <a:pt x="0" y="2635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137244" y="6239680"/>
            <a:ext cx="5960943" cy="1062094"/>
          </a:xfrm>
          <a:custGeom>
            <a:avLst/>
            <a:gdLst/>
            <a:ahLst/>
            <a:cxnLst/>
            <a:rect l="l" t="t" r="r" b="b"/>
            <a:pathLst>
              <a:path w="5960943" h="1062094">
                <a:moveTo>
                  <a:pt x="0" y="0"/>
                </a:moveTo>
                <a:lnTo>
                  <a:pt x="5960942" y="0"/>
                </a:lnTo>
                <a:lnTo>
                  <a:pt x="5960942" y="1062094"/>
                </a:lnTo>
                <a:lnTo>
                  <a:pt x="0" y="10620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29106" r="-3248" b="-251820"/>
            </a:stretch>
          </a:blipFill>
          <a:ln w="85725" cap="sq">
            <a:solidFill>
              <a:srgbClr val="DF330F"/>
            </a:solidFill>
            <a:prstDash val="solid"/>
            <a:miter/>
          </a:ln>
        </p:spPr>
      </p:sp>
      <p:sp>
        <p:nvSpPr>
          <p:cNvPr id="13" name="Freeform 13"/>
          <p:cNvSpPr/>
          <p:nvPr/>
        </p:nvSpPr>
        <p:spPr>
          <a:xfrm rot="-10800000">
            <a:off x="11720870" y="6638966"/>
            <a:ext cx="1742305" cy="263524"/>
          </a:xfrm>
          <a:custGeom>
            <a:avLst/>
            <a:gdLst/>
            <a:ahLst/>
            <a:cxnLst/>
            <a:rect l="l" t="t" r="r" b="b"/>
            <a:pathLst>
              <a:path w="1742305" h="263524">
                <a:moveTo>
                  <a:pt x="0" y="0"/>
                </a:moveTo>
                <a:lnTo>
                  <a:pt x="1742305" y="0"/>
                </a:lnTo>
                <a:lnTo>
                  <a:pt x="1742305" y="263523"/>
                </a:lnTo>
                <a:lnTo>
                  <a:pt x="0" y="263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4902884" y="5224502"/>
            <a:ext cx="6684636" cy="750069"/>
            <a:chOff x="0" y="0"/>
            <a:chExt cx="8912847" cy="1000092"/>
          </a:xfrm>
        </p:grpSpPr>
        <p:sp>
          <p:nvSpPr>
            <p:cNvPr id="15" name="TextBox 15"/>
            <p:cNvSpPr txBox="1"/>
            <p:nvPr/>
          </p:nvSpPr>
          <p:spPr>
            <a:xfrm>
              <a:off x="0" y="0"/>
              <a:ext cx="1295206" cy="8000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799"/>
                </a:lnSpc>
              </a:pPr>
              <a:r>
                <a:rPr lang="en-US" sz="3999" b="1">
                  <a:solidFill>
                    <a:srgbClr val="DF330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#1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17641" y="200028"/>
              <a:ext cx="1295206" cy="8000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799"/>
                </a:lnSpc>
              </a:pPr>
              <a:r>
                <a:rPr lang="en-US" sz="3999" b="1">
                  <a:solidFill>
                    <a:srgbClr val="DF330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#1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949991" y="6470703"/>
            <a:ext cx="5637529" cy="1482997"/>
            <a:chOff x="0" y="0"/>
            <a:chExt cx="7516705" cy="1977329"/>
          </a:xfrm>
        </p:grpSpPr>
        <p:sp>
          <p:nvSpPr>
            <p:cNvPr id="18" name="TextBox 18"/>
            <p:cNvSpPr txBox="1"/>
            <p:nvPr/>
          </p:nvSpPr>
          <p:spPr>
            <a:xfrm>
              <a:off x="0" y="1177265"/>
              <a:ext cx="1295206" cy="8000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799"/>
                </a:lnSpc>
              </a:pPr>
              <a:r>
                <a:rPr lang="en-US" sz="3999" b="1">
                  <a:solidFill>
                    <a:srgbClr val="DF330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#2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221499" y="0"/>
              <a:ext cx="1295206" cy="8000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799"/>
                </a:lnSpc>
              </a:pPr>
              <a:r>
                <a:rPr lang="en-US" sz="3999" b="1">
                  <a:solidFill>
                    <a:srgbClr val="DF330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#2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28700" y="9734678"/>
            <a:ext cx="5864227" cy="229422"/>
            <a:chOff x="0" y="0"/>
            <a:chExt cx="7818969" cy="30589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864653" y="5143500"/>
            <a:ext cx="2409560" cy="364446"/>
          </a:xfrm>
          <a:custGeom>
            <a:avLst/>
            <a:gdLst/>
            <a:ahLst/>
            <a:cxnLst/>
            <a:rect l="l" t="t" r="r" b="b"/>
            <a:pathLst>
              <a:path w="2409560" h="364446">
                <a:moveTo>
                  <a:pt x="0" y="0"/>
                </a:moveTo>
                <a:lnTo>
                  <a:pt x="2409561" y="0"/>
                </a:lnTo>
                <a:lnTo>
                  <a:pt x="2409561" y="364446"/>
                </a:lnTo>
                <a:lnTo>
                  <a:pt x="0" y="3644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07557" y="1644690"/>
            <a:ext cx="5159043" cy="81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CATÉGORIE 1​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07557" y="2721608"/>
            <a:ext cx="3720295" cy="41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07557" y="3331195"/>
            <a:ext cx="3951126" cy="1434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PAGE 10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DU FORMULAIRE DE RÉCLAMATION​</a:t>
            </a:r>
          </a:p>
        </p:txBody>
      </p:sp>
      <p:sp>
        <p:nvSpPr>
          <p:cNvPr id="6" name="Freeform 6"/>
          <p:cNvSpPr/>
          <p:nvPr/>
        </p:nvSpPr>
        <p:spPr>
          <a:xfrm>
            <a:off x="13403299" y="-3857625"/>
            <a:ext cx="7712002" cy="7715250"/>
          </a:xfrm>
          <a:custGeom>
            <a:avLst/>
            <a:gdLst/>
            <a:ahLst/>
            <a:cxnLst/>
            <a:rect l="l" t="t" r="r" b="b"/>
            <a:pathLst>
              <a:path w="7712002" h="7715250">
                <a:moveTo>
                  <a:pt x="0" y="0"/>
                </a:moveTo>
                <a:lnTo>
                  <a:pt x="7712002" y="0"/>
                </a:lnTo>
                <a:lnTo>
                  <a:pt x="7712002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6000"/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560124" y="3407395"/>
            <a:ext cx="11001021" cy="6270582"/>
          </a:xfrm>
          <a:custGeom>
            <a:avLst/>
            <a:gdLst/>
            <a:ahLst/>
            <a:cxnLst/>
            <a:rect l="l" t="t" r="r" b="b"/>
            <a:pathLst>
              <a:path w="11001021" h="6270582">
                <a:moveTo>
                  <a:pt x="0" y="0"/>
                </a:moveTo>
                <a:lnTo>
                  <a:pt x="11001021" y="0"/>
                </a:lnTo>
                <a:lnTo>
                  <a:pt x="11001021" y="6270582"/>
                </a:lnTo>
                <a:lnTo>
                  <a:pt x="0" y="62705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864653" y="7439089"/>
            <a:ext cx="2409560" cy="364446"/>
          </a:xfrm>
          <a:custGeom>
            <a:avLst/>
            <a:gdLst/>
            <a:ahLst/>
            <a:cxnLst/>
            <a:rect l="l" t="t" r="r" b="b"/>
            <a:pathLst>
              <a:path w="2409560" h="364446">
                <a:moveTo>
                  <a:pt x="0" y="0"/>
                </a:moveTo>
                <a:lnTo>
                  <a:pt x="2409561" y="0"/>
                </a:lnTo>
                <a:lnTo>
                  <a:pt x="2409561" y="364446"/>
                </a:lnTo>
                <a:lnTo>
                  <a:pt x="0" y="3644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028700" y="9734678"/>
            <a:ext cx="5864227" cy="229422"/>
            <a:chOff x="0" y="0"/>
            <a:chExt cx="7818969" cy="30589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11" name="TextBox 11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5719" y="3685307"/>
            <a:ext cx="17436562" cy="1642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39"/>
              </a:lnSpc>
            </a:pPr>
            <a:r>
              <a:rPr lang="en-US" sz="96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CATÉGORIE 1​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750052" y="6803778"/>
            <a:ext cx="14556700" cy="712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79"/>
              </a:lnSpc>
            </a:pPr>
            <a:r>
              <a:rPr lang="en-US" sz="4199" b="1" spc="83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PAIEMENT​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865650" y="6060828"/>
            <a:ext cx="14556700" cy="712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 b="1" spc="839">
                <a:solidFill>
                  <a:srgbClr val="DF330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B</a:t>
            </a:r>
            <a:r>
              <a:rPr lang="en-US" sz="4199" b="1" spc="83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| RENSEIGNEMENTS POUR LE</a:t>
            </a:r>
          </a:p>
        </p:txBody>
      </p:sp>
      <p:sp>
        <p:nvSpPr>
          <p:cNvPr id="5" name="AutoShape 5"/>
          <p:cNvSpPr/>
          <p:nvPr/>
        </p:nvSpPr>
        <p:spPr>
          <a:xfrm>
            <a:off x="8434614" y="5708403"/>
            <a:ext cx="1418771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-1873964" y="-4305996"/>
            <a:ext cx="7976743" cy="7980102"/>
          </a:xfrm>
          <a:custGeom>
            <a:avLst/>
            <a:gdLst/>
            <a:ahLst/>
            <a:cxnLst/>
            <a:rect l="l" t="t" r="r" b="b"/>
            <a:pathLst>
              <a:path w="7976743" h="7980102">
                <a:moveTo>
                  <a:pt x="0" y="0"/>
                </a:moveTo>
                <a:lnTo>
                  <a:pt x="7976742" y="0"/>
                </a:lnTo>
                <a:lnTo>
                  <a:pt x="7976742" y="7980102"/>
                </a:lnTo>
                <a:lnTo>
                  <a:pt x="0" y="798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028700" y="9734678"/>
            <a:ext cx="5864227" cy="229422"/>
            <a:chOff x="0" y="0"/>
            <a:chExt cx="7818969" cy="30589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67705" y="5143500"/>
            <a:ext cx="2409560" cy="364446"/>
          </a:xfrm>
          <a:custGeom>
            <a:avLst/>
            <a:gdLst/>
            <a:ahLst/>
            <a:cxnLst/>
            <a:rect l="l" t="t" r="r" b="b"/>
            <a:pathLst>
              <a:path w="2409560" h="364446">
                <a:moveTo>
                  <a:pt x="0" y="0"/>
                </a:moveTo>
                <a:lnTo>
                  <a:pt x="2409560" y="0"/>
                </a:lnTo>
                <a:lnTo>
                  <a:pt x="2409560" y="364446"/>
                </a:lnTo>
                <a:lnTo>
                  <a:pt x="0" y="3644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327852" y="4186889"/>
            <a:ext cx="12960148" cy="2608230"/>
          </a:xfrm>
          <a:custGeom>
            <a:avLst/>
            <a:gdLst/>
            <a:ahLst/>
            <a:cxnLst/>
            <a:rect l="l" t="t" r="r" b="b"/>
            <a:pathLst>
              <a:path w="12960148" h="2608230">
                <a:moveTo>
                  <a:pt x="0" y="0"/>
                </a:moveTo>
                <a:lnTo>
                  <a:pt x="12960148" y="0"/>
                </a:lnTo>
                <a:lnTo>
                  <a:pt x="12960148" y="2608230"/>
                </a:lnTo>
                <a:lnTo>
                  <a:pt x="0" y="26082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607557" y="1644690"/>
            <a:ext cx="5159043" cy="81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CATÉGORIE 1​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07557" y="2721608"/>
            <a:ext cx="3720295" cy="41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B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607557" y="3331195"/>
            <a:ext cx="4039616" cy="1434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PAGE 11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DU FORMULAIRE DE RÉCLAMATION​</a:t>
            </a:r>
          </a:p>
        </p:txBody>
      </p:sp>
      <p:sp>
        <p:nvSpPr>
          <p:cNvPr id="7" name="Freeform 7"/>
          <p:cNvSpPr/>
          <p:nvPr/>
        </p:nvSpPr>
        <p:spPr>
          <a:xfrm>
            <a:off x="13403299" y="-3857625"/>
            <a:ext cx="7712002" cy="7715250"/>
          </a:xfrm>
          <a:custGeom>
            <a:avLst/>
            <a:gdLst/>
            <a:ahLst/>
            <a:cxnLst/>
            <a:rect l="l" t="t" r="r" b="b"/>
            <a:pathLst>
              <a:path w="7712002" h="7715250">
                <a:moveTo>
                  <a:pt x="0" y="0"/>
                </a:moveTo>
                <a:lnTo>
                  <a:pt x="7712002" y="0"/>
                </a:lnTo>
                <a:lnTo>
                  <a:pt x="7712002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6000"/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028700" y="9734678"/>
            <a:ext cx="5864227" cy="229422"/>
            <a:chOff x="0" y="0"/>
            <a:chExt cx="7818969" cy="30589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07557" y="1644690"/>
            <a:ext cx="5159043" cy="81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CATÉGORIE 1​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07557" y="2721608"/>
            <a:ext cx="3720295" cy="41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B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07557" y="3331195"/>
            <a:ext cx="4128107" cy="1434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PAGE 11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DU FORMULAIRE DE RÉCLAMATION​</a:t>
            </a:r>
          </a:p>
        </p:txBody>
      </p:sp>
      <p:sp>
        <p:nvSpPr>
          <p:cNvPr id="5" name="Freeform 5"/>
          <p:cNvSpPr/>
          <p:nvPr/>
        </p:nvSpPr>
        <p:spPr>
          <a:xfrm>
            <a:off x="13403299" y="-3857625"/>
            <a:ext cx="7712002" cy="7715250"/>
          </a:xfrm>
          <a:custGeom>
            <a:avLst/>
            <a:gdLst/>
            <a:ahLst/>
            <a:cxnLst/>
            <a:rect l="l" t="t" r="r" b="b"/>
            <a:pathLst>
              <a:path w="7712002" h="7715250">
                <a:moveTo>
                  <a:pt x="0" y="0"/>
                </a:moveTo>
                <a:lnTo>
                  <a:pt x="7712002" y="0"/>
                </a:lnTo>
                <a:lnTo>
                  <a:pt x="7712002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709450" y="3269580"/>
            <a:ext cx="11521400" cy="5631084"/>
          </a:xfrm>
          <a:custGeom>
            <a:avLst/>
            <a:gdLst/>
            <a:ahLst/>
            <a:cxnLst/>
            <a:rect l="l" t="t" r="r" b="b"/>
            <a:pathLst>
              <a:path w="11521400" h="5631084">
                <a:moveTo>
                  <a:pt x="0" y="0"/>
                </a:moveTo>
                <a:lnTo>
                  <a:pt x="11521400" y="0"/>
                </a:lnTo>
                <a:lnTo>
                  <a:pt x="11521400" y="5631085"/>
                </a:lnTo>
                <a:lnTo>
                  <a:pt x="0" y="56310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78957" y="4957291"/>
            <a:ext cx="5601540" cy="2022463"/>
          </a:xfrm>
          <a:custGeom>
            <a:avLst/>
            <a:gdLst/>
            <a:ahLst/>
            <a:cxnLst/>
            <a:rect l="l" t="t" r="r" b="b"/>
            <a:pathLst>
              <a:path w="5601540" h="2022463">
                <a:moveTo>
                  <a:pt x="0" y="0"/>
                </a:moveTo>
                <a:lnTo>
                  <a:pt x="5601540" y="0"/>
                </a:lnTo>
                <a:lnTo>
                  <a:pt x="5601540" y="2022463"/>
                </a:lnTo>
                <a:lnTo>
                  <a:pt x="0" y="20224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028700" y="9734678"/>
            <a:ext cx="5864227" cy="229422"/>
            <a:chOff x="0" y="0"/>
            <a:chExt cx="7818969" cy="30589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5719" y="3685307"/>
            <a:ext cx="17436562" cy="1642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39"/>
              </a:lnSpc>
            </a:pPr>
            <a:r>
              <a:rPr lang="en-US" sz="96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CATÉGORIE 1​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5650" y="6060828"/>
            <a:ext cx="14556700" cy="712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 b="1" spc="839">
                <a:solidFill>
                  <a:srgbClr val="DF330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C</a:t>
            </a:r>
            <a:r>
              <a:rPr lang="en-US" sz="4199" b="1" spc="839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| TEMPS PASSÉ DANS LE ​</a:t>
            </a:r>
          </a:p>
        </p:txBody>
      </p:sp>
      <p:sp>
        <p:nvSpPr>
          <p:cNvPr id="4" name="AutoShape 4"/>
          <p:cNvSpPr/>
          <p:nvPr/>
        </p:nvSpPr>
        <p:spPr>
          <a:xfrm>
            <a:off x="8434614" y="5708403"/>
            <a:ext cx="1418771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>
            <a:off x="-1873964" y="-4305996"/>
            <a:ext cx="7976743" cy="7980102"/>
          </a:xfrm>
          <a:custGeom>
            <a:avLst/>
            <a:gdLst/>
            <a:ahLst/>
            <a:cxnLst/>
            <a:rect l="l" t="t" r="r" b="b"/>
            <a:pathLst>
              <a:path w="7976743" h="7980102">
                <a:moveTo>
                  <a:pt x="0" y="0"/>
                </a:moveTo>
                <a:lnTo>
                  <a:pt x="7976742" y="0"/>
                </a:lnTo>
                <a:lnTo>
                  <a:pt x="7976742" y="7980102"/>
                </a:lnTo>
                <a:lnTo>
                  <a:pt x="0" y="798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028700" y="9734678"/>
            <a:ext cx="5864227" cy="229422"/>
            <a:chOff x="0" y="0"/>
            <a:chExt cx="7818969" cy="30589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7485160" y="6773299"/>
            <a:ext cx="8741005" cy="1455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79"/>
              </a:lnSpc>
            </a:pPr>
            <a:r>
              <a:rPr lang="en-US" sz="4199" b="1" spc="839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PROGRAMME DE FOYERS </a:t>
            </a:r>
          </a:p>
          <a:p>
            <a:pPr algn="l">
              <a:lnSpc>
                <a:spcPts val="5879"/>
              </a:lnSpc>
            </a:pPr>
            <a:r>
              <a:rPr lang="en-US" sz="4199" b="1" spc="839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FAMILIAUX INDIENS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403299" y="-3857625"/>
            <a:ext cx="7712002" cy="7715250"/>
          </a:xfrm>
          <a:custGeom>
            <a:avLst/>
            <a:gdLst/>
            <a:ahLst/>
            <a:cxnLst/>
            <a:rect l="l" t="t" r="r" b="b"/>
            <a:pathLst>
              <a:path w="7712002" h="7715250">
                <a:moveTo>
                  <a:pt x="0" y="0"/>
                </a:moveTo>
                <a:lnTo>
                  <a:pt x="7712002" y="0"/>
                </a:lnTo>
                <a:lnTo>
                  <a:pt x="7712002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9734678"/>
            <a:ext cx="5864227" cy="229422"/>
            <a:chOff x="0" y="0"/>
            <a:chExt cx="7818969" cy="30589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5" name="TextBox 5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5866486" y="3151580"/>
            <a:ext cx="11023818" cy="6106720"/>
          </a:xfrm>
          <a:custGeom>
            <a:avLst/>
            <a:gdLst/>
            <a:ahLst/>
            <a:cxnLst/>
            <a:rect l="l" t="t" r="r" b="b"/>
            <a:pathLst>
              <a:path w="11023818" h="6106720">
                <a:moveTo>
                  <a:pt x="0" y="0"/>
                </a:moveTo>
                <a:lnTo>
                  <a:pt x="11023818" y="0"/>
                </a:lnTo>
                <a:lnTo>
                  <a:pt x="11023818" y="6106720"/>
                </a:lnTo>
                <a:lnTo>
                  <a:pt x="0" y="61067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607557" y="1644690"/>
            <a:ext cx="5159043" cy="81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CATÉGORIE 1​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07557" y="2721608"/>
            <a:ext cx="3720295" cy="41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C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07557" y="3331195"/>
            <a:ext cx="3331692" cy="1434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PAGE 13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DU FORMULAIRE DE RÉCLAMATION​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403299" y="-3857625"/>
            <a:ext cx="7712002" cy="7715250"/>
          </a:xfrm>
          <a:custGeom>
            <a:avLst/>
            <a:gdLst/>
            <a:ahLst/>
            <a:cxnLst/>
            <a:rect l="l" t="t" r="r" b="b"/>
            <a:pathLst>
              <a:path w="7712002" h="7715250">
                <a:moveTo>
                  <a:pt x="0" y="0"/>
                </a:moveTo>
                <a:lnTo>
                  <a:pt x="7712002" y="0"/>
                </a:lnTo>
                <a:lnTo>
                  <a:pt x="7712002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701791" y="2721608"/>
            <a:ext cx="10834694" cy="1763529"/>
            <a:chOff x="0" y="0"/>
            <a:chExt cx="14446258" cy="2351372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14446258" cy="2351372"/>
              <a:chOff x="0" y="0"/>
              <a:chExt cx="3278737" cy="53367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278737" cy="533670"/>
              </a:xfrm>
              <a:custGeom>
                <a:avLst/>
                <a:gdLst/>
                <a:ahLst/>
                <a:cxnLst/>
                <a:rect l="l" t="t" r="r" b="b"/>
                <a:pathLst>
                  <a:path w="3278737" h="533670">
                    <a:moveTo>
                      <a:pt x="0" y="0"/>
                    </a:moveTo>
                    <a:lnTo>
                      <a:pt x="3278737" y="0"/>
                    </a:lnTo>
                    <a:lnTo>
                      <a:pt x="3278737" y="533670"/>
                    </a:lnTo>
                    <a:lnTo>
                      <a:pt x="0" y="533670"/>
                    </a:lnTo>
                    <a:close/>
                  </a:path>
                </a:pathLst>
              </a:custGeom>
              <a:solidFill>
                <a:srgbClr val="F8A018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85725"/>
                <a:ext cx="3278737" cy="619395"/>
              </a:xfrm>
              <a:prstGeom prst="rect">
                <a:avLst/>
              </a:prstGeom>
            </p:spPr>
            <p:txBody>
              <a:bodyPr lIns="44213" tIns="44213" rIns="44213" bIns="44213" rtlCol="0" anchor="ctr"/>
              <a:lstStyle/>
              <a:p>
                <a:pPr algn="ctr">
                  <a:lnSpc>
                    <a:spcPts val="3900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231598" y="203447"/>
              <a:ext cx="14037320" cy="1954503"/>
            </a:xfrm>
            <a:custGeom>
              <a:avLst/>
              <a:gdLst/>
              <a:ahLst/>
              <a:cxnLst/>
              <a:rect l="l" t="t" r="r" b="b"/>
              <a:pathLst>
                <a:path w="14037320" h="1954503">
                  <a:moveTo>
                    <a:pt x="0" y="0"/>
                  </a:moveTo>
                  <a:lnTo>
                    <a:pt x="14037320" y="0"/>
                  </a:lnTo>
                  <a:lnTo>
                    <a:pt x="14037320" y="1954503"/>
                  </a:lnTo>
                  <a:lnTo>
                    <a:pt x="0" y="19545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697" t="-26142" r="-586" b="-296714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1607557" y="1644690"/>
            <a:ext cx="5159043" cy="81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CATÉGORIE 1​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07557" y="2721608"/>
            <a:ext cx="2579521" cy="41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C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07557" y="3331195"/>
            <a:ext cx="2822871" cy="1434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PAGE 13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DU FORMULAIRE DE RÉCLAMATION​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28700" y="9734678"/>
            <a:ext cx="5864227" cy="229422"/>
            <a:chOff x="0" y="0"/>
            <a:chExt cx="7818969" cy="30589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701791" y="4648328"/>
            <a:ext cx="10834694" cy="4551608"/>
            <a:chOff x="0" y="0"/>
            <a:chExt cx="14446258" cy="6068810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14446258" cy="6068810"/>
              <a:chOff x="0" y="0"/>
              <a:chExt cx="3278737" cy="1377383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3278737" cy="1377383"/>
              </a:xfrm>
              <a:custGeom>
                <a:avLst/>
                <a:gdLst/>
                <a:ahLst/>
                <a:cxnLst/>
                <a:rect l="l" t="t" r="r" b="b"/>
                <a:pathLst>
                  <a:path w="3278737" h="1377383">
                    <a:moveTo>
                      <a:pt x="0" y="0"/>
                    </a:moveTo>
                    <a:lnTo>
                      <a:pt x="3278737" y="0"/>
                    </a:lnTo>
                    <a:lnTo>
                      <a:pt x="3278737" y="1377383"/>
                    </a:lnTo>
                    <a:lnTo>
                      <a:pt x="0" y="1377383"/>
                    </a:lnTo>
                    <a:close/>
                  </a:path>
                </a:pathLst>
              </a:custGeom>
              <a:solidFill>
                <a:srgbClr val="F8A018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-85725"/>
                <a:ext cx="3278737" cy="1463108"/>
              </a:xfrm>
              <a:prstGeom prst="rect">
                <a:avLst/>
              </a:prstGeom>
            </p:spPr>
            <p:txBody>
              <a:bodyPr lIns="47862" tIns="47862" rIns="47862" bIns="47862" rtlCol="0" anchor="ctr"/>
              <a:lstStyle/>
              <a:p>
                <a:pPr algn="ctr">
                  <a:lnSpc>
                    <a:spcPts val="3900"/>
                  </a:lnSpc>
                </a:pPr>
                <a:endParaRPr/>
              </a:p>
            </p:txBody>
          </p:sp>
        </p:grpSp>
        <p:sp>
          <p:nvSpPr>
            <p:cNvPr id="18" name="Freeform 18"/>
            <p:cNvSpPr/>
            <p:nvPr/>
          </p:nvSpPr>
          <p:spPr>
            <a:xfrm>
              <a:off x="301948" y="250582"/>
              <a:ext cx="13875370" cy="5544970"/>
            </a:xfrm>
            <a:custGeom>
              <a:avLst/>
              <a:gdLst/>
              <a:ahLst/>
              <a:cxnLst/>
              <a:rect l="l" t="t" r="r" b="b"/>
              <a:pathLst>
                <a:path w="13875370" h="5544970">
                  <a:moveTo>
                    <a:pt x="0" y="0"/>
                  </a:moveTo>
                  <a:lnTo>
                    <a:pt x="13875370" y="0"/>
                  </a:lnTo>
                  <a:lnTo>
                    <a:pt x="13875370" y="5544970"/>
                  </a:lnTo>
                  <a:lnTo>
                    <a:pt x="0" y="5544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918" t="-42506" r="-3942" b="-7008"/>
              </a:stretch>
            </a:blipFill>
          </p:spPr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07557" y="1644690"/>
            <a:ext cx="5159043" cy="81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CATÉGORIE 1​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07557" y="2721608"/>
            <a:ext cx="3720295" cy="41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C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07557" y="3331195"/>
            <a:ext cx="3508673" cy="1434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PAGE 14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DU FORMULAIRE DE RÉCLAMATION​</a:t>
            </a:r>
          </a:p>
        </p:txBody>
      </p:sp>
      <p:sp>
        <p:nvSpPr>
          <p:cNvPr id="5" name="Freeform 5"/>
          <p:cNvSpPr/>
          <p:nvPr/>
        </p:nvSpPr>
        <p:spPr>
          <a:xfrm>
            <a:off x="13403299" y="-3857625"/>
            <a:ext cx="7712002" cy="7715250"/>
          </a:xfrm>
          <a:custGeom>
            <a:avLst/>
            <a:gdLst/>
            <a:ahLst/>
            <a:cxnLst/>
            <a:rect l="l" t="t" r="r" b="b"/>
            <a:pathLst>
              <a:path w="7712002" h="7715250">
                <a:moveTo>
                  <a:pt x="0" y="0"/>
                </a:moveTo>
                <a:lnTo>
                  <a:pt x="7712002" y="0"/>
                </a:lnTo>
                <a:lnTo>
                  <a:pt x="7712002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691123" y="2941980"/>
            <a:ext cx="9698763" cy="6316320"/>
          </a:xfrm>
          <a:custGeom>
            <a:avLst/>
            <a:gdLst/>
            <a:ahLst/>
            <a:cxnLst/>
            <a:rect l="l" t="t" r="r" b="b"/>
            <a:pathLst>
              <a:path w="9698763" h="6316320">
                <a:moveTo>
                  <a:pt x="0" y="0"/>
                </a:moveTo>
                <a:lnTo>
                  <a:pt x="9698763" y="0"/>
                </a:lnTo>
                <a:lnTo>
                  <a:pt x="9698763" y="6316320"/>
                </a:lnTo>
                <a:lnTo>
                  <a:pt x="0" y="63163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467705" y="7811055"/>
            <a:ext cx="2644575" cy="399992"/>
          </a:xfrm>
          <a:custGeom>
            <a:avLst/>
            <a:gdLst/>
            <a:ahLst/>
            <a:cxnLst/>
            <a:rect l="l" t="t" r="r" b="b"/>
            <a:pathLst>
              <a:path w="2644575" h="399992">
                <a:moveTo>
                  <a:pt x="0" y="0"/>
                </a:moveTo>
                <a:lnTo>
                  <a:pt x="2644574" y="0"/>
                </a:lnTo>
                <a:lnTo>
                  <a:pt x="2644574" y="399992"/>
                </a:lnTo>
                <a:lnTo>
                  <a:pt x="0" y="3999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467705" y="6677244"/>
            <a:ext cx="2644575" cy="948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(Si plus d'une pension)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28700" y="9734678"/>
            <a:ext cx="5864227" cy="229422"/>
            <a:chOff x="0" y="0"/>
            <a:chExt cx="7818969" cy="30589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11" name="TextBox 11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07557" y="1644690"/>
            <a:ext cx="5159043" cy="81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CATÉGORIE 1​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07557" y="2721608"/>
            <a:ext cx="3720295" cy="41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C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07557" y="3331195"/>
            <a:ext cx="3720295" cy="1434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PAGE 15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DU FORMULAIRE DE RÉCLAMATION​</a:t>
            </a:r>
          </a:p>
        </p:txBody>
      </p:sp>
      <p:sp>
        <p:nvSpPr>
          <p:cNvPr id="5" name="Freeform 5"/>
          <p:cNvSpPr/>
          <p:nvPr/>
        </p:nvSpPr>
        <p:spPr>
          <a:xfrm>
            <a:off x="13403299" y="-3857625"/>
            <a:ext cx="7712002" cy="7715250"/>
          </a:xfrm>
          <a:custGeom>
            <a:avLst/>
            <a:gdLst/>
            <a:ahLst/>
            <a:cxnLst/>
            <a:rect l="l" t="t" r="r" b="b"/>
            <a:pathLst>
              <a:path w="7712002" h="7715250">
                <a:moveTo>
                  <a:pt x="0" y="0"/>
                </a:moveTo>
                <a:lnTo>
                  <a:pt x="7712002" y="0"/>
                </a:lnTo>
                <a:lnTo>
                  <a:pt x="7712002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268281" y="3092865"/>
            <a:ext cx="10600648" cy="6165435"/>
          </a:xfrm>
          <a:custGeom>
            <a:avLst/>
            <a:gdLst/>
            <a:ahLst/>
            <a:cxnLst/>
            <a:rect l="l" t="t" r="r" b="b"/>
            <a:pathLst>
              <a:path w="10600648" h="6165435">
                <a:moveTo>
                  <a:pt x="0" y="0"/>
                </a:moveTo>
                <a:lnTo>
                  <a:pt x="10600648" y="0"/>
                </a:lnTo>
                <a:lnTo>
                  <a:pt x="10600648" y="6165435"/>
                </a:lnTo>
                <a:lnTo>
                  <a:pt x="0" y="61654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467705" y="7811055"/>
            <a:ext cx="2644575" cy="399992"/>
          </a:xfrm>
          <a:custGeom>
            <a:avLst/>
            <a:gdLst/>
            <a:ahLst/>
            <a:cxnLst/>
            <a:rect l="l" t="t" r="r" b="b"/>
            <a:pathLst>
              <a:path w="2644575" h="399992">
                <a:moveTo>
                  <a:pt x="0" y="0"/>
                </a:moveTo>
                <a:lnTo>
                  <a:pt x="2644574" y="0"/>
                </a:lnTo>
                <a:lnTo>
                  <a:pt x="2644574" y="399992"/>
                </a:lnTo>
                <a:lnTo>
                  <a:pt x="0" y="3999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467705" y="6677244"/>
            <a:ext cx="2579521" cy="948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(Si plus d'une école)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28700" y="9734678"/>
            <a:ext cx="5864227" cy="229422"/>
            <a:chOff x="0" y="0"/>
            <a:chExt cx="7818969" cy="30589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11" name="TextBox 11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5719" y="3685307"/>
            <a:ext cx="17436562" cy="1642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39"/>
              </a:lnSpc>
            </a:pPr>
            <a:r>
              <a:rPr lang="en-US" sz="96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CATÉGORIE 1​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5650" y="6060828"/>
            <a:ext cx="14556700" cy="712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 b="1" spc="839">
                <a:solidFill>
                  <a:srgbClr val="DF330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D</a:t>
            </a:r>
            <a:r>
              <a:rPr lang="en-US" sz="4199" b="1" spc="839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| RENSEIGNEMENTS SUR LA</a:t>
            </a:r>
          </a:p>
        </p:txBody>
      </p:sp>
      <p:sp>
        <p:nvSpPr>
          <p:cNvPr id="4" name="AutoShape 4"/>
          <p:cNvSpPr/>
          <p:nvPr/>
        </p:nvSpPr>
        <p:spPr>
          <a:xfrm>
            <a:off x="8434614" y="5708403"/>
            <a:ext cx="1418771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>
            <a:off x="-1873964" y="-4305996"/>
            <a:ext cx="7976743" cy="7980102"/>
          </a:xfrm>
          <a:custGeom>
            <a:avLst/>
            <a:gdLst/>
            <a:ahLst/>
            <a:cxnLst/>
            <a:rect l="l" t="t" r="r" b="b"/>
            <a:pathLst>
              <a:path w="7976743" h="7980102">
                <a:moveTo>
                  <a:pt x="0" y="0"/>
                </a:moveTo>
                <a:lnTo>
                  <a:pt x="7976742" y="0"/>
                </a:lnTo>
                <a:lnTo>
                  <a:pt x="7976742" y="7980102"/>
                </a:lnTo>
                <a:lnTo>
                  <a:pt x="0" y="798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028700" y="9734678"/>
            <a:ext cx="5864227" cy="229422"/>
            <a:chOff x="0" y="0"/>
            <a:chExt cx="7818969" cy="30589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988972" y="6766817"/>
            <a:ext cx="7332963" cy="712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79"/>
              </a:lnSpc>
            </a:pPr>
            <a:r>
              <a:rPr lang="en-US" sz="4199" b="1" spc="839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DIFFUSION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403299" y="-3857625"/>
            <a:ext cx="7712002" cy="7715250"/>
          </a:xfrm>
          <a:custGeom>
            <a:avLst/>
            <a:gdLst/>
            <a:ahLst/>
            <a:cxnLst/>
            <a:rect l="l" t="t" r="r" b="b"/>
            <a:pathLst>
              <a:path w="7712002" h="7715250">
                <a:moveTo>
                  <a:pt x="0" y="0"/>
                </a:moveTo>
                <a:lnTo>
                  <a:pt x="7712002" y="0"/>
                </a:lnTo>
                <a:lnTo>
                  <a:pt x="7712002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9734678"/>
            <a:ext cx="5864227" cy="229422"/>
            <a:chOff x="0" y="0"/>
            <a:chExt cx="7818969" cy="30589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5" name="TextBox 5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6073058" y="3140695"/>
            <a:ext cx="9546438" cy="6252917"/>
          </a:xfrm>
          <a:custGeom>
            <a:avLst/>
            <a:gdLst/>
            <a:ahLst/>
            <a:cxnLst/>
            <a:rect l="l" t="t" r="r" b="b"/>
            <a:pathLst>
              <a:path w="9546438" h="6252917">
                <a:moveTo>
                  <a:pt x="0" y="0"/>
                </a:moveTo>
                <a:lnTo>
                  <a:pt x="9546438" y="0"/>
                </a:lnTo>
                <a:lnTo>
                  <a:pt x="9546438" y="6252917"/>
                </a:lnTo>
                <a:lnTo>
                  <a:pt x="0" y="62529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607557" y="1644690"/>
            <a:ext cx="5159043" cy="81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CATÉGORIE 1​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07557" y="2721608"/>
            <a:ext cx="3720295" cy="41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07557" y="3331195"/>
            <a:ext cx="3720295" cy="1434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PAGE 16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DU FORMULAIRE DE RÉCLAMATION​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5719" y="3685307"/>
            <a:ext cx="17436562" cy="1642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39"/>
              </a:lnSpc>
            </a:pPr>
            <a:r>
              <a:rPr lang="en-US" sz="96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CATÉGORIE 1​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65650" y="6060828"/>
            <a:ext cx="14556700" cy="712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 b="1" spc="839">
                <a:solidFill>
                  <a:srgbClr val="DF330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E</a:t>
            </a:r>
            <a:r>
              <a:rPr lang="en-US" sz="4199" b="1" spc="839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| ACCEPTATION</a:t>
            </a:r>
          </a:p>
        </p:txBody>
      </p:sp>
      <p:sp>
        <p:nvSpPr>
          <p:cNvPr id="4" name="AutoShape 4"/>
          <p:cNvSpPr/>
          <p:nvPr/>
        </p:nvSpPr>
        <p:spPr>
          <a:xfrm>
            <a:off x="8434614" y="5708403"/>
            <a:ext cx="1418771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>
            <a:off x="-1873964" y="-4305996"/>
            <a:ext cx="7976743" cy="7980102"/>
          </a:xfrm>
          <a:custGeom>
            <a:avLst/>
            <a:gdLst/>
            <a:ahLst/>
            <a:cxnLst/>
            <a:rect l="l" t="t" r="r" b="b"/>
            <a:pathLst>
              <a:path w="7976743" h="7980102">
                <a:moveTo>
                  <a:pt x="0" y="0"/>
                </a:moveTo>
                <a:lnTo>
                  <a:pt x="7976742" y="0"/>
                </a:lnTo>
                <a:lnTo>
                  <a:pt x="7976742" y="7980102"/>
                </a:lnTo>
                <a:lnTo>
                  <a:pt x="0" y="798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028700" y="9734678"/>
            <a:ext cx="5864227" cy="229422"/>
            <a:chOff x="0" y="0"/>
            <a:chExt cx="7818969" cy="30589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403299" y="-3857625"/>
            <a:ext cx="7712002" cy="7715250"/>
          </a:xfrm>
          <a:custGeom>
            <a:avLst/>
            <a:gdLst/>
            <a:ahLst/>
            <a:cxnLst/>
            <a:rect l="l" t="t" r="r" b="b"/>
            <a:pathLst>
              <a:path w="7712002" h="7715250">
                <a:moveTo>
                  <a:pt x="0" y="0"/>
                </a:moveTo>
                <a:lnTo>
                  <a:pt x="7712002" y="0"/>
                </a:lnTo>
                <a:lnTo>
                  <a:pt x="7712002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103857" y="2721608"/>
            <a:ext cx="8696741" cy="6424717"/>
          </a:xfrm>
          <a:custGeom>
            <a:avLst/>
            <a:gdLst/>
            <a:ahLst/>
            <a:cxnLst/>
            <a:rect l="l" t="t" r="r" b="b"/>
            <a:pathLst>
              <a:path w="8696741" h="6424717">
                <a:moveTo>
                  <a:pt x="0" y="0"/>
                </a:moveTo>
                <a:lnTo>
                  <a:pt x="8696741" y="0"/>
                </a:lnTo>
                <a:lnTo>
                  <a:pt x="8696741" y="6424718"/>
                </a:lnTo>
                <a:lnTo>
                  <a:pt x="0" y="64247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28700" y="9734678"/>
            <a:ext cx="5864227" cy="229422"/>
            <a:chOff x="0" y="0"/>
            <a:chExt cx="7818969" cy="30589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607557" y="1644690"/>
            <a:ext cx="5159043" cy="81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CATÉGORIE 1​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07557" y="2721608"/>
            <a:ext cx="3720295" cy="41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8A01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SECTION 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07557" y="3331195"/>
            <a:ext cx="3720295" cy="1434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PAGE 17</a:t>
            </a:r>
          </a:p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DU FORMULAIRE DE RÉCLAMATION​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82835" y="2526362"/>
            <a:ext cx="4619639" cy="1473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4"/>
              </a:lnSpc>
            </a:pPr>
            <a:r>
              <a:rPr lang="en-US" sz="4281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SOUMETTRE UNE RÉCLAMATION​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82835" y="4309674"/>
            <a:ext cx="3958399" cy="2406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Si vous avez fourni votre pièce d’identité et n’avez pas utilisé un avocat, vous pouvez présenter votre réclamation.​</a:t>
            </a:r>
          </a:p>
        </p:txBody>
      </p:sp>
      <p:sp>
        <p:nvSpPr>
          <p:cNvPr id="4" name="Freeform 4"/>
          <p:cNvSpPr/>
          <p:nvPr/>
        </p:nvSpPr>
        <p:spPr>
          <a:xfrm>
            <a:off x="7121259" y="1028700"/>
            <a:ext cx="10138041" cy="8229600"/>
          </a:xfrm>
          <a:custGeom>
            <a:avLst/>
            <a:gdLst/>
            <a:ahLst/>
            <a:cxnLst/>
            <a:rect l="l" t="t" r="r" b="b"/>
            <a:pathLst>
              <a:path w="10138041" h="8229600">
                <a:moveTo>
                  <a:pt x="0" y="0"/>
                </a:moveTo>
                <a:lnTo>
                  <a:pt x="10138041" y="0"/>
                </a:lnTo>
                <a:lnTo>
                  <a:pt x="1013804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2" r="-2202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028700" y="9734678"/>
            <a:ext cx="5864227" cy="229422"/>
            <a:chOff x="0" y="0"/>
            <a:chExt cx="7818969" cy="30589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97071" y="2489657"/>
            <a:ext cx="5224188" cy="165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SOUMETTRE UNE RÉCLAMATION​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97071" y="4628219"/>
            <a:ext cx="4156864" cy="1920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599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Vous pouvez soumettre votre formulaire de demande de quatre manières différentes.​</a:t>
            </a:r>
          </a:p>
        </p:txBody>
      </p:sp>
      <p:sp>
        <p:nvSpPr>
          <p:cNvPr id="4" name="Freeform 4"/>
          <p:cNvSpPr/>
          <p:nvPr/>
        </p:nvSpPr>
        <p:spPr>
          <a:xfrm>
            <a:off x="7837502" y="1250210"/>
            <a:ext cx="3201977" cy="1970490"/>
          </a:xfrm>
          <a:custGeom>
            <a:avLst/>
            <a:gdLst/>
            <a:ahLst/>
            <a:cxnLst/>
            <a:rect l="l" t="t" r="r" b="b"/>
            <a:pathLst>
              <a:path w="3201977" h="1970490">
                <a:moveTo>
                  <a:pt x="0" y="0"/>
                </a:moveTo>
                <a:lnTo>
                  <a:pt x="3201976" y="0"/>
                </a:lnTo>
                <a:lnTo>
                  <a:pt x="3201976" y="1970490"/>
                </a:lnTo>
                <a:lnTo>
                  <a:pt x="0" y="19704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5903" r="-1761" b="-212902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837502" y="3322564"/>
            <a:ext cx="3201977" cy="1970490"/>
          </a:xfrm>
          <a:custGeom>
            <a:avLst/>
            <a:gdLst/>
            <a:ahLst/>
            <a:cxnLst/>
            <a:rect l="l" t="t" r="r" b="b"/>
            <a:pathLst>
              <a:path w="3201977" h="1970490">
                <a:moveTo>
                  <a:pt x="0" y="0"/>
                </a:moveTo>
                <a:lnTo>
                  <a:pt x="3201976" y="0"/>
                </a:lnTo>
                <a:lnTo>
                  <a:pt x="3201976" y="1970490"/>
                </a:lnTo>
                <a:lnTo>
                  <a:pt x="0" y="19704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1532" t="-102761" b="-10239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837502" y="5394918"/>
            <a:ext cx="3201977" cy="1970490"/>
          </a:xfrm>
          <a:custGeom>
            <a:avLst/>
            <a:gdLst/>
            <a:ahLst/>
            <a:cxnLst/>
            <a:rect l="l" t="t" r="r" b="b"/>
            <a:pathLst>
              <a:path w="3201977" h="1970490">
                <a:moveTo>
                  <a:pt x="0" y="0"/>
                </a:moveTo>
                <a:lnTo>
                  <a:pt x="3201976" y="0"/>
                </a:lnTo>
                <a:lnTo>
                  <a:pt x="3201976" y="1970490"/>
                </a:lnTo>
                <a:lnTo>
                  <a:pt x="0" y="19704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382" b="-117789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837502" y="7467272"/>
            <a:ext cx="3201977" cy="1970490"/>
          </a:xfrm>
          <a:custGeom>
            <a:avLst/>
            <a:gdLst/>
            <a:ahLst/>
            <a:cxnLst/>
            <a:rect l="l" t="t" r="r" b="b"/>
            <a:pathLst>
              <a:path w="3201977" h="1970490">
                <a:moveTo>
                  <a:pt x="0" y="0"/>
                </a:moveTo>
                <a:lnTo>
                  <a:pt x="3201976" y="0"/>
                </a:lnTo>
                <a:lnTo>
                  <a:pt x="3201976" y="1970490"/>
                </a:lnTo>
                <a:lnTo>
                  <a:pt x="0" y="19704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993" r="-71412" b="-11571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1608435" y="1523650"/>
            <a:ext cx="3725076" cy="379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20"/>
              </a:lnSpc>
              <a:spcBef>
                <a:spcPct val="0"/>
              </a:spcBef>
            </a:pPr>
            <a:r>
              <a:rPr lang="en-US" sz="24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 ligne​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608435" y="5695168"/>
            <a:ext cx="4231732" cy="379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20"/>
              </a:lnSpc>
              <a:spcBef>
                <a:spcPct val="0"/>
              </a:spcBef>
            </a:pPr>
            <a:r>
              <a:rPr lang="en-US" sz="24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Par télécopieur​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608435" y="3577706"/>
            <a:ext cx="4231732" cy="379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20"/>
              </a:lnSpc>
              <a:spcBef>
                <a:spcPct val="0"/>
              </a:spcBef>
            </a:pPr>
            <a:r>
              <a:rPr lang="en-US" sz="24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Par courriel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608435" y="7749668"/>
            <a:ext cx="4231732" cy="379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20"/>
              </a:lnSpc>
              <a:spcBef>
                <a:spcPct val="0"/>
              </a:spcBef>
            </a:pPr>
            <a:r>
              <a:rPr lang="en-US" sz="2400" b="1">
                <a:solidFill>
                  <a:srgbClr val="1D1D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Par la poste​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608435" y="2034372"/>
            <a:ext cx="4504178" cy="1177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2100">
                <a:solidFill>
                  <a:srgbClr val="037373"/>
                </a:solidFill>
                <a:latin typeface="Open Sans"/>
                <a:ea typeface="Open Sans"/>
                <a:cs typeface="Open Sans"/>
                <a:sym typeface="Open Sans"/>
                <a:hlinkClick r:id="rId3" tooltip="https://boardinghomesclassaction.com/claim-forms/"/>
              </a:rPr>
              <a:t>www.foyersfamiliauxfederaux.com/</a:t>
            </a:r>
          </a:p>
          <a:p>
            <a:pPr algn="l">
              <a:lnSpc>
                <a:spcPts val="3150"/>
              </a:lnSpc>
            </a:pPr>
            <a:r>
              <a:rPr lang="en-US" sz="2100">
                <a:solidFill>
                  <a:srgbClr val="037373"/>
                </a:solidFill>
                <a:latin typeface="Open Sans"/>
                <a:ea typeface="Open Sans"/>
                <a:cs typeface="Open Sans"/>
                <a:sym typeface="Open Sans"/>
                <a:hlinkClick r:id="rId3" tooltip="https://boardinghomesclassaction.com/claim-forms/"/>
              </a:rPr>
              <a:t>formulaire-de-reclamation</a:t>
            </a:r>
          </a:p>
          <a:p>
            <a:pPr algn="l">
              <a:lnSpc>
                <a:spcPts val="3150"/>
              </a:lnSpc>
            </a:pPr>
            <a:endParaRPr lang="en-US" sz="2100">
              <a:solidFill>
                <a:srgbClr val="037373"/>
              </a:solidFill>
              <a:latin typeface="Open Sans"/>
              <a:ea typeface="Open Sans"/>
              <a:cs typeface="Open Sans"/>
              <a:sym typeface="Open Sans"/>
              <a:hlinkClick r:id="rId3" tooltip="https://boardinghomesclassaction.com/claim-forms/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1608435" y="4088428"/>
            <a:ext cx="4990877" cy="377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2100">
                <a:solidFill>
                  <a:srgbClr val="037373"/>
                </a:solidFill>
                <a:latin typeface="Open Sans"/>
                <a:ea typeface="Open Sans"/>
                <a:cs typeface="Open Sans"/>
                <a:sym typeface="Open Sans"/>
                <a:hlinkClick r:id="rId4" tooltip="mailto:reclamer@foyersfamiliauxfederaux.com"/>
              </a:rPr>
              <a:t>reclamer@foyersfamiliauxfederaux.com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608435" y="6215416"/>
            <a:ext cx="5650865" cy="954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50"/>
              </a:lnSpc>
            </a:pPr>
            <a:r>
              <a:rPr lang="en-US" sz="1700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À l’attention de</a:t>
            </a:r>
            <a:r>
              <a:rPr lang="en-US" sz="1700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 : Recours collectif concernant les foyers familiaux indiens</a:t>
            </a:r>
          </a:p>
          <a:p>
            <a:pPr algn="l">
              <a:lnSpc>
                <a:spcPts val="2550"/>
              </a:lnSpc>
            </a:pPr>
            <a:r>
              <a:rPr lang="en-US" sz="1700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Numéro de fax :</a:t>
            </a:r>
            <a:r>
              <a:rPr lang="en-US" sz="1700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 1 833 912 5048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608435" y="8269916"/>
            <a:ext cx="6033640" cy="1278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50"/>
              </a:lnSpc>
            </a:pPr>
            <a:r>
              <a:rPr lang="en-US" sz="1700" b="1">
                <a:solidFill>
                  <a:srgbClr val="606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À l’attention de</a:t>
            </a:r>
            <a:r>
              <a:rPr lang="en-US" sz="1700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 : Recours collectif concernant le programme de foyers familiaux indiens</a:t>
            </a:r>
          </a:p>
          <a:p>
            <a:pPr algn="l">
              <a:lnSpc>
                <a:spcPts val="2550"/>
              </a:lnSpc>
            </a:pPr>
            <a:r>
              <a:rPr lang="en-US" sz="1700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18 York Street, Suite 2500,</a:t>
            </a:r>
          </a:p>
          <a:p>
            <a:pPr algn="l">
              <a:lnSpc>
                <a:spcPts val="2550"/>
              </a:lnSpc>
            </a:pPr>
            <a:r>
              <a:rPr lang="en-US" sz="1700">
                <a:solidFill>
                  <a:srgbClr val="606060"/>
                </a:solidFill>
                <a:latin typeface="Open Sans"/>
                <a:ea typeface="Open Sans"/>
                <a:cs typeface="Open Sans"/>
                <a:sym typeface="Open Sans"/>
              </a:rPr>
              <a:t>Toronto (Ontario) Canada, M5J 0B2</a:t>
            </a:r>
          </a:p>
        </p:txBody>
      </p:sp>
      <p:sp>
        <p:nvSpPr>
          <p:cNvPr id="16" name="AutoShape 16"/>
          <p:cNvSpPr/>
          <p:nvPr/>
        </p:nvSpPr>
        <p:spPr>
          <a:xfrm>
            <a:off x="11608435" y="1226397"/>
            <a:ext cx="1418771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>
            <a:off x="11608435" y="3338335"/>
            <a:ext cx="1418771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>
            <a:off x="11608435" y="5386866"/>
            <a:ext cx="1418771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AutoShape 19"/>
          <p:cNvSpPr/>
          <p:nvPr/>
        </p:nvSpPr>
        <p:spPr>
          <a:xfrm>
            <a:off x="11608435" y="7498360"/>
            <a:ext cx="1418771" cy="0"/>
          </a:xfrm>
          <a:prstGeom prst="line">
            <a:avLst/>
          </a:prstGeom>
          <a:ln w="47625" cap="flat">
            <a:solidFill>
              <a:srgbClr val="F8A018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0" name="Group 20"/>
          <p:cNvGrpSpPr/>
          <p:nvPr/>
        </p:nvGrpSpPr>
        <p:grpSpPr>
          <a:xfrm>
            <a:off x="1028700" y="9734678"/>
            <a:ext cx="5864227" cy="229422"/>
            <a:chOff x="0" y="0"/>
            <a:chExt cx="7818969" cy="30589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93109" cy="293232"/>
            </a:xfrm>
            <a:custGeom>
              <a:avLst/>
              <a:gdLst/>
              <a:ahLst/>
              <a:cxnLst/>
              <a:rect l="l" t="t" r="r" b="b"/>
              <a:pathLst>
                <a:path w="293109" h="293232">
                  <a:moveTo>
                    <a:pt x="0" y="0"/>
                  </a:moveTo>
                  <a:lnTo>
                    <a:pt x="293109" y="0"/>
                  </a:lnTo>
                  <a:lnTo>
                    <a:pt x="293109" y="293232"/>
                  </a:lnTo>
                  <a:lnTo>
                    <a:pt x="0" y="29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358057" y="-44450"/>
              <a:ext cx="7460912" cy="350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467" b="1">
                  <a:solidFill>
                    <a:srgbClr val="037373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FOYERS FAMILIAUX INDIENS </a:t>
              </a:r>
              <a:r>
                <a:rPr lang="en-US" sz="1467" b="1">
                  <a:solidFill>
                    <a:srgbClr val="DF330F"/>
                  </a:solidFill>
                  <a:latin typeface="Dejanire Text Bold"/>
                  <a:ea typeface="Dejanire Text Bold"/>
                  <a:cs typeface="Dejanire Text Bold"/>
                  <a:sym typeface="Dejanire Text Bold"/>
                </a:rPr>
                <a:t>Recours Collectif</a:t>
              </a:r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73964" y="-4305996"/>
            <a:ext cx="7976743" cy="7980102"/>
          </a:xfrm>
          <a:custGeom>
            <a:avLst/>
            <a:gdLst/>
            <a:ahLst/>
            <a:cxnLst/>
            <a:rect l="l" t="t" r="r" b="b"/>
            <a:pathLst>
              <a:path w="7976743" h="7980102">
                <a:moveTo>
                  <a:pt x="0" y="0"/>
                </a:moveTo>
                <a:lnTo>
                  <a:pt x="7976742" y="0"/>
                </a:lnTo>
                <a:lnTo>
                  <a:pt x="7976742" y="7980102"/>
                </a:lnTo>
                <a:lnTo>
                  <a:pt x="0" y="798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375735" y="165492"/>
            <a:ext cx="11480203" cy="1054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92"/>
              </a:lnSpc>
            </a:pPr>
            <a:r>
              <a:rPr lang="en-US" sz="5637" b="1">
                <a:solidFill>
                  <a:srgbClr val="037373"/>
                </a:solidFill>
                <a:latin typeface="Dejanire Text Bold"/>
                <a:ea typeface="Dejanire Text Bold"/>
                <a:cs typeface="Dejanire Text Bold"/>
                <a:sym typeface="Dejanire Text Bold"/>
              </a:rPr>
              <a:t>FOYERS FAMILIAUX INDIENS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375735" y="1010113"/>
            <a:ext cx="10728033" cy="1054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92"/>
              </a:lnSpc>
            </a:pPr>
            <a:r>
              <a:rPr lang="en-US" sz="5637" b="1">
                <a:solidFill>
                  <a:srgbClr val="DF330F"/>
                </a:solidFill>
                <a:latin typeface="Dejanire Text Bold"/>
                <a:ea typeface="Dejanire Text Bold"/>
                <a:cs typeface="Dejanire Text Bold"/>
                <a:sym typeface="Dejanire Text Bold"/>
              </a:rPr>
              <a:t>Recours Collectif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0" y="2251366"/>
            <a:ext cx="18288000" cy="6082610"/>
            <a:chOff x="0" y="0"/>
            <a:chExt cx="4110010" cy="13669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10010" cy="1366994"/>
            </a:xfrm>
            <a:custGeom>
              <a:avLst/>
              <a:gdLst/>
              <a:ahLst/>
              <a:cxnLst/>
              <a:rect l="l" t="t" r="r" b="b"/>
              <a:pathLst>
                <a:path w="4110010" h="1366994">
                  <a:moveTo>
                    <a:pt x="0" y="0"/>
                  </a:moveTo>
                  <a:lnTo>
                    <a:pt x="4110010" y="0"/>
                  </a:lnTo>
                  <a:lnTo>
                    <a:pt x="4110010" y="1366994"/>
                  </a:lnTo>
                  <a:lnTo>
                    <a:pt x="0" y="1366994"/>
                  </a:lnTo>
                  <a:close/>
                </a:path>
              </a:pathLst>
            </a:custGeom>
            <a:solidFill>
              <a:srgbClr val="F8A01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9525"/>
              <a:ext cx="4110010" cy="13574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204891" y="2490048"/>
            <a:ext cx="17853405" cy="5605245"/>
          </a:xfrm>
          <a:custGeom>
            <a:avLst/>
            <a:gdLst/>
            <a:ahLst/>
            <a:cxnLst/>
            <a:rect l="l" t="t" r="r" b="b"/>
            <a:pathLst>
              <a:path w="17853405" h="5605245">
                <a:moveTo>
                  <a:pt x="0" y="0"/>
                </a:moveTo>
                <a:lnTo>
                  <a:pt x="17853404" y="0"/>
                </a:lnTo>
                <a:lnTo>
                  <a:pt x="17853404" y="5605245"/>
                </a:lnTo>
                <a:lnTo>
                  <a:pt x="0" y="56052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63679" b="-84052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28700" y="8505426"/>
            <a:ext cx="7554388" cy="662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900" b="1">
                <a:solidFill>
                  <a:srgbClr val="DF330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MERCI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9191625"/>
            <a:ext cx="6382421" cy="59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DF330F"/>
                </a:solidFill>
                <a:latin typeface="Open Sans"/>
                <a:ea typeface="Open Sans"/>
                <a:cs typeface="Open Sans"/>
                <a:sym typeface="Open Sans"/>
              </a:rPr>
              <a:t>POUR VOTRE PARTICIPATION​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1017</Words>
  <Application>Microsoft Macintosh PowerPoint</Application>
  <PresentationFormat>Custom</PresentationFormat>
  <Paragraphs>244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0" baseType="lpstr">
      <vt:lpstr>Open Sans Italics</vt:lpstr>
      <vt:lpstr>Dejanire Text Bold</vt:lpstr>
      <vt:lpstr>Arial</vt:lpstr>
      <vt:lpstr>Open Sans Bold</vt:lpstr>
      <vt:lpstr>Open Sans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FRENCH Category 1 Claim Form Slide Deck | Indian Boarding Homes</dc:title>
  <cp:lastModifiedBy>Kelli Keyzers (CA)</cp:lastModifiedBy>
  <cp:revision>2</cp:revision>
  <dcterms:created xsi:type="dcterms:W3CDTF">2006-08-16T00:00:00Z</dcterms:created>
  <dcterms:modified xsi:type="dcterms:W3CDTF">2025-07-14T22:50:09Z</dcterms:modified>
  <dc:identifier>DAGraFLreVg</dc:identifier>
</cp:coreProperties>
</file>